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20"/>
  </p:notesMasterIdLst>
  <p:handoutMasterIdLst>
    <p:handoutMasterId r:id="rId21"/>
  </p:handoutMasterIdLst>
  <p:sldIdLst>
    <p:sldId id="532" r:id="rId2"/>
    <p:sldId id="519" r:id="rId3"/>
    <p:sldId id="520" r:id="rId4"/>
    <p:sldId id="521" r:id="rId5"/>
    <p:sldId id="522" r:id="rId6"/>
    <p:sldId id="523" r:id="rId7"/>
    <p:sldId id="524" r:id="rId8"/>
    <p:sldId id="525" r:id="rId9"/>
    <p:sldId id="526" r:id="rId10"/>
    <p:sldId id="527" r:id="rId11"/>
    <p:sldId id="528" r:id="rId12"/>
    <p:sldId id="529" r:id="rId13"/>
    <p:sldId id="530" r:id="rId14"/>
    <p:sldId id="531" r:id="rId15"/>
    <p:sldId id="533" r:id="rId16"/>
    <p:sldId id="517" r:id="rId17"/>
    <p:sldId id="518" r:id="rId18"/>
    <p:sldId id="439" r:id="rId19"/>
  </p:sldIdLst>
  <p:sldSz cx="12195175" cy="6858000"/>
  <p:notesSz cx="6797675" cy="9872663"/>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17C"/>
    <a:srgbClr val="E2E2E2"/>
    <a:srgbClr val="ECECEC"/>
    <a:srgbClr val="FF6709"/>
    <a:srgbClr val="FF2222"/>
    <a:srgbClr val="00D8AC"/>
    <a:srgbClr val="FF9900"/>
    <a:srgbClr val="00B08A"/>
    <a:srgbClr val="007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89610" autoAdjust="0"/>
  </p:normalViewPr>
  <p:slideViewPr>
    <p:cSldViewPr snapToGrid="0" snapToObjects="1">
      <p:cViewPr>
        <p:scale>
          <a:sx n="60" d="100"/>
          <a:sy n="60" d="100"/>
        </p:scale>
        <p:origin x="-972" y="-894"/>
      </p:cViewPr>
      <p:guideLst>
        <p:guide orient="horz" pos="490"/>
        <p:guide orient="horz" pos="3884"/>
        <p:guide orient="horz" pos="1026"/>
        <p:guide orient="horz" pos="836"/>
        <p:guide pos="7152"/>
        <p:guide pos="53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1638" y="-108"/>
      </p:cViewPr>
      <p:guideLst>
        <p:guide orient="horz" pos="3110"/>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6400" cy="4941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49688" y="0"/>
            <a:ext cx="2946400" cy="4941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53947180-5195-41C0-8282-EA3307C1B118}" type="datetimeFigureOut">
              <a:rPr lang="zh-CN" altLang="fr-FR"/>
              <a:pPr>
                <a:defRPr/>
              </a:pPr>
              <a:t>2017/3/27</a:t>
            </a:fld>
            <a:endParaRPr lang="en-US" altLang="zh-CN"/>
          </a:p>
        </p:txBody>
      </p:sp>
      <p:sp>
        <p:nvSpPr>
          <p:cNvPr id="227332" name="Rectangle 4"/>
          <p:cNvSpPr>
            <a:spLocks noGrp="1" noChangeArrowheads="1"/>
          </p:cNvSpPr>
          <p:nvPr>
            <p:ph type="ftr" sz="quarter" idx="2"/>
          </p:nvPr>
        </p:nvSpPr>
        <p:spPr bwMode="auto">
          <a:xfrm>
            <a:off x="0" y="9376899"/>
            <a:ext cx="2946400" cy="49418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49688" y="9376899"/>
            <a:ext cx="2946400" cy="49418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BB07B803-4D60-43D7-842D-BF7FEB084FFD}" type="slidenum">
              <a:rPr lang="zh-CN" altLang="en-US"/>
              <a:pPr>
                <a:defRPr/>
              </a:pPr>
              <a:t>‹#›</a:t>
            </a:fld>
            <a:endParaRPr lang="en-US" altLang="zh-CN"/>
          </a:p>
        </p:txBody>
      </p:sp>
    </p:spTree>
    <p:extLst>
      <p:ext uri="{BB962C8B-B14F-4D97-AF65-F5344CB8AC3E}">
        <p14:creationId xmlns:p14="http://schemas.microsoft.com/office/powerpoint/2010/main" val="1863748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ea typeface="宋体" charset="-122"/>
              </a:defRPr>
            </a:lvl1pPr>
          </a:lstStyle>
          <a:p>
            <a:pPr>
              <a:defRPr/>
            </a:pPr>
            <a:endParaRPr lang="en-US"/>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ea typeface="宋体" charset="-122"/>
              </a:defRPr>
            </a:lvl1pPr>
          </a:lstStyle>
          <a:p>
            <a:pPr>
              <a:defRPr/>
            </a:pPr>
            <a:fld id="{5764A1C9-C644-49DF-A068-160F7723A676}" type="datetimeFigureOut">
              <a:rPr lang="en-US"/>
              <a:pPr>
                <a:defRPr/>
              </a:pPr>
              <a:t>3/27/2017</a:t>
            </a:fld>
            <a:endParaRPr lang="en-US"/>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a:defRPr sz="1200">
                <a:ea typeface="宋体" charset="-122"/>
              </a:defRPr>
            </a:lvl1pPr>
          </a:lstStyle>
          <a:p>
            <a:pPr>
              <a:defRPr/>
            </a:pPr>
            <a:endParaRPr lang="en-US"/>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a:defRPr sz="1200">
                <a:ea typeface="宋体" charset="-122"/>
              </a:defRPr>
            </a:lvl1pPr>
          </a:lstStyle>
          <a:p>
            <a:pPr>
              <a:defRPr/>
            </a:pPr>
            <a:fld id="{C5D33C04-1986-435E-8FCE-D9FC82DC7348}" type="slidenum">
              <a:rPr lang="en-US"/>
              <a:pPr>
                <a:defRPr/>
              </a:pPr>
              <a:t>‹#›</a:t>
            </a:fld>
            <a:endParaRPr lang="en-US"/>
          </a:p>
        </p:txBody>
      </p:sp>
    </p:spTree>
    <p:extLst>
      <p:ext uri="{BB962C8B-B14F-4D97-AF65-F5344CB8AC3E}">
        <p14:creationId xmlns:p14="http://schemas.microsoft.com/office/powerpoint/2010/main" val="2937318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D33C04-1986-435E-8FCE-D9FC82DC7348}"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66A1F2-BB9C-4137-82C3-9F123CBCF90A}" type="slidenum">
              <a:rPr lang="en-US" altLang="zh-CN" smtClean="0">
                <a:ea typeface="宋体" pitchFamily="2" charset="-122"/>
              </a:rPr>
              <a:pPr/>
              <a:t>18</a:t>
            </a:fld>
            <a:endParaRPr lang="en-US" altLang="zh-CN"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636838"/>
            <a:ext cx="5616575" cy="625475"/>
          </a:xfrm>
          <a:prstGeom prst="rect">
            <a:avLst/>
          </a:prstGeo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xfrm>
            <a:off x="876300" y="479425"/>
            <a:ext cx="1625600" cy="215900"/>
          </a:xfrm>
        </p:spPr>
        <p:txBody>
          <a:bodyPr/>
          <a:lstStyle>
            <a:lvl1pPr>
              <a:defRPr/>
            </a:lvl1pPr>
          </a:lstStyle>
          <a:p>
            <a:pPr>
              <a:defRPr/>
            </a:pPr>
            <a:endParaRPr lang="en-US" altLang="zh-CN"/>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9" descr="8"/>
          <p:cNvPicPr>
            <a:picLocks noChangeAspect="1" noChangeArrowheads="1"/>
          </p:cNvPicPr>
          <p:nvPr userDrawn="1"/>
        </p:nvPicPr>
        <p:blipFill>
          <a:blip r:embed="rId2" cstate="print"/>
          <a:srcRect/>
          <a:stretch>
            <a:fillRect/>
          </a:stretch>
        </p:blipFill>
        <p:spPr bwMode="auto">
          <a:xfrm>
            <a:off x="10453688" y="6386513"/>
            <a:ext cx="1309687" cy="312737"/>
          </a:xfrm>
          <a:prstGeom prst="rect">
            <a:avLst/>
          </a:prstGeom>
          <a:noFill/>
          <a:ln w="9525">
            <a:noFill/>
            <a:miter lim="800000"/>
            <a:headEnd/>
            <a:tailEnd/>
          </a:ln>
        </p:spPr>
      </p:pic>
      <p:sp>
        <p:nvSpPr>
          <p:cNvPr id="3" name="日期占位符 1"/>
          <p:cNvSpPr>
            <a:spLocks noGrp="1"/>
          </p:cNvSpPr>
          <p:nvPr>
            <p:ph type="dt" sz="quarter" idx="10"/>
          </p:nvPr>
        </p:nvSpPr>
        <p:spPr>
          <a:xfrm>
            <a:off x="876300" y="479425"/>
            <a:ext cx="1625600" cy="215900"/>
          </a:xfrm>
        </p:spPr>
        <p:txBody>
          <a:bodyPr/>
          <a:lstStyle>
            <a:lvl1pPr>
              <a:defRPr/>
            </a:lvl1pPr>
          </a:lstStyle>
          <a:p>
            <a:pPr>
              <a:defRPr/>
            </a:pPr>
            <a:fld id="{6C03A467-96A7-49FA-BD2C-1F74E402E2EA}" type="datetime3">
              <a:rPr lang="en-US" altLang="zh-CN"/>
              <a:pPr>
                <a:defRPr/>
              </a:pPr>
              <a:t>27 March 2017</a:t>
            </a:fld>
            <a:endParaRPr lang="en-US" altLang="zh-CN"/>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文本与内容">
    <p:spTree>
      <p:nvGrpSpPr>
        <p:cNvPr id="1" name=""/>
        <p:cNvGrpSpPr/>
        <p:nvPr/>
      </p:nvGrpSpPr>
      <p:grpSpPr>
        <a:xfrm>
          <a:off x="0" y="0"/>
          <a:ext cx="0" cy="0"/>
          <a:chOff x="0" y="0"/>
          <a:chExt cx="0" cy="0"/>
        </a:xfrm>
      </p:grpSpPr>
      <p:pic>
        <p:nvPicPr>
          <p:cNvPr id="3" name="Picture 9" descr="8"/>
          <p:cNvPicPr>
            <a:picLocks noChangeAspect="1" noChangeArrowheads="1"/>
          </p:cNvPicPr>
          <p:nvPr userDrawn="1"/>
        </p:nvPicPr>
        <p:blipFill>
          <a:blip r:embed="rId2" cstate="print"/>
          <a:srcRect/>
          <a:stretch>
            <a:fillRect/>
          </a:stretch>
        </p:blipFill>
        <p:spPr bwMode="auto">
          <a:xfrm>
            <a:off x="10453688" y="6386513"/>
            <a:ext cx="1309687" cy="312737"/>
          </a:xfrm>
          <a:prstGeom prst="rect">
            <a:avLst/>
          </a:prstGeom>
          <a:noFill/>
          <a:ln w="9525">
            <a:noFill/>
            <a:miter lim="800000"/>
            <a:headEnd/>
            <a:tailEnd/>
          </a:ln>
        </p:spPr>
      </p:pic>
      <p:sp>
        <p:nvSpPr>
          <p:cNvPr id="2" name="标题 1"/>
          <p:cNvSpPr>
            <a:spLocks noGrp="1"/>
          </p:cNvSpPr>
          <p:nvPr>
            <p:ph type="title"/>
          </p:nvPr>
        </p:nvSpPr>
        <p:spPr>
          <a:xfrm>
            <a:off x="823913" y="341787"/>
            <a:ext cx="10847387" cy="553998"/>
          </a:xfrm>
        </p:spPr>
        <p:txBody>
          <a:bodyPr tIns="0" rIns="0" bIns="0"/>
          <a:lstStyle>
            <a:lvl1pPr>
              <a:defRPr lang="zh-CN" altLang="en-US" sz="3600" b="0" kern="1200" dirty="0">
                <a:solidFill>
                  <a:schemeClr val="tx1">
                    <a:lumMod val="75000"/>
                    <a:lumOff val="25000"/>
                  </a:schemeClr>
                </a:solidFill>
                <a:latin typeface="Arial" pitchFamily="34" charset="0"/>
                <a:ea typeface="微软雅黑" pitchFamily="34" charset="-122"/>
                <a:cs typeface="Arial" pitchFamily="34" charset="0"/>
              </a:defRPr>
            </a:lvl1pPr>
          </a:lstStyle>
          <a:p>
            <a:pPr lvl="0"/>
            <a:r>
              <a:rPr lang="zh-CN" altLang="en-US" dirty="0" smtClean="0"/>
              <a:t>单击此处编辑母版标题样式</a:t>
            </a:r>
            <a:endParaRPr lang="zh-CN" alt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003" y="44624"/>
            <a:ext cx="10441160" cy="871537"/>
          </a:xfrm>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76300" y="1052513"/>
            <a:ext cx="10975975" cy="4716462"/>
          </a:xfrm>
          <a:prstGeom prst="rect">
            <a:avLst/>
          </a:prstGeom>
        </p:spPr>
        <p:txBody>
          <a:bodyPr/>
          <a:lstStyle>
            <a:lvl1pPr marL="342900" marR="0" indent="-342900" algn="l" defTabSz="914400" rtl="0" eaLnBrk="0" fontAlgn="base" latinLnBrk="0" hangingPunct="0">
              <a:lnSpc>
                <a:spcPct val="140000"/>
              </a:lnSpc>
              <a:spcBef>
                <a:spcPct val="0"/>
              </a:spcBef>
              <a:spcAft>
                <a:spcPct val="0"/>
              </a:spcAft>
              <a:buClr>
                <a:srgbClr val="777777"/>
              </a:buClr>
              <a:buSzPct val="60000"/>
              <a:buFont typeface="Wingdings" pitchFamily="2" charset="2"/>
              <a:buChar char="l"/>
              <a:tabLst/>
              <a:defRPr/>
            </a:lvl1pPr>
            <a:lvl2pPr marL="742950" marR="0" indent="-285750" algn="l" defTabSz="914400" rtl="0" eaLnBrk="0" fontAlgn="base" latinLnBrk="0" hangingPunct="0">
              <a:lnSpc>
                <a:spcPct val="140000"/>
              </a:lnSpc>
              <a:spcBef>
                <a:spcPct val="0"/>
              </a:spcBef>
              <a:spcAft>
                <a:spcPct val="0"/>
              </a:spcAft>
              <a:buClrTx/>
              <a:buSzPct val="50000"/>
              <a:buFont typeface="Wingdings" pitchFamily="2" charset="2"/>
              <a:buChar char="p"/>
              <a:tabLst/>
              <a:defRPr/>
            </a:lvl2pPr>
            <a:lvl3pPr marL="1143000" marR="0" indent="-228600" algn="l" defTabSz="914400" rtl="0" eaLnBrk="0" fontAlgn="base" latinLnBrk="0" hangingPunct="0">
              <a:lnSpc>
                <a:spcPct val="140000"/>
              </a:lnSpc>
              <a:spcBef>
                <a:spcPct val="0"/>
              </a:spcBef>
              <a:spcAft>
                <a:spcPct val="0"/>
              </a:spcAft>
              <a:buClrTx/>
              <a:buSzPct val="50000"/>
              <a:buFont typeface="Wingdings" pitchFamily="2" charset="2"/>
              <a:buChar char="n"/>
              <a:tabLst/>
              <a:defRPr/>
            </a:lvl3pPr>
            <a:lvl4pPr marL="1600200" marR="0" indent="-228600" algn="l" defTabSz="914400" rtl="0" eaLnBrk="0" fontAlgn="base" latinLnBrk="0" hangingPunct="0">
              <a:lnSpc>
                <a:spcPct val="140000"/>
              </a:lnSpc>
              <a:spcBef>
                <a:spcPct val="0"/>
              </a:spcBef>
              <a:spcAft>
                <a:spcPct val="0"/>
              </a:spcAft>
              <a:buClrTx/>
              <a:buSzTx/>
              <a:buFontTx/>
              <a:buChar char="–"/>
              <a:tabLst/>
              <a:defRPr/>
            </a:lvl4pPr>
            <a:lvl5pPr marL="2057400" marR="0" indent="-228600" algn="l" defTabSz="914400" rtl="0" eaLnBrk="0" fontAlgn="base" latinLnBrk="0" hangingPunct="0">
              <a:lnSpc>
                <a:spcPct val="140000"/>
              </a:lnSpc>
              <a:spcBef>
                <a:spcPct val="0"/>
              </a:spcBef>
              <a:spcAft>
                <a:spcPct val="0"/>
              </a:spcAft>
              <a:buClrTx/>
              <a:buSzTx/>
              <a:buFont typeface="Arial" charset="0"/>
              <a:buChar char="~"/>
              <a:tabLst/>
              <a:defRPr/>
            </a:lvl5p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dirty="0" smtClean="0"/>
          </a:p>
        </p:txBody>
      </p:sp>
      <p:sp>
        <p:nvSpPr>
          <p:cNvPr id="4" name="页脚占位符 4"/>
          <p:cNvSpPr>
            <a:spLocks noGrp="1"/>
          </p:cNvSpPr>
          <p:nvPr>
            <p:ph type="ftr" sz="quarter" idx="10"/>
          </p:nvPr>
        </p:nvSpPr>
        <p:spPr>
          <a:xfrm>
            <a:off x="4181475" y="6356350"/>
            <a:ext cx="38608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a:xfrm>
            <a:off x="8739188" y="6356350"/>
            <a:ext cx="2846387" cy="365125"/>
          </a:xfrm>
          <a:prstGeom prst="rect">
            <a:avLst/>
          </a:prstGeom>
        </p:spPr>
        <p:txBody>
          <a:bodyPr/>
          <a:lstStyle>
            <a:lvl1pPr>
              <a:defRPr/>
            </a:lvl1pPr>
          </a:lstStyle>
          <a:p>
            <a:pPr>
              <a:defRPr/>
            </a:pPr>
            <a:fld id="{31A27A6B-C32F-4BEE-A50A-AE6DE484F1D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10" name="图片 9" descr="图片3.png"/>
          <p:cNvPicPr>
            <a:picLocks noChangeAspect="1"/>
          </p:cNvPicPr>
          <p:nvPr userDrawn="1"/>
        </p:nvPicPr>
        <p:blipFill>
          <a:blip r:embed="rId2" cstate="print"/>
          <a:stretch>
            <a:fillRect/>
          </a:stretch>
        </p:blipFill>
        <p:spPr>
          <a:xfrm>
            <a:off x="4" y="3"/>
            <a:ext cx="12195175" cy="6858001"/>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pPr/>
              <a:t>2017/3/27</a:t>
            </a:fld>
            <a:endParaRPr lang="zh-CN" altLang="en-US"/>
          </a:p>
        </p:txBody>
      </p:sp>
      <p:sp>
        <p:nvSpPr>
          <p:cNvPr id="5" name="页脚占位符 4"/>
          <p:cNvSpPr>
            <a:spLocks noGrp="1"/>
          </p:cNvSpPr>
          <p:nvPr>
            <p:ph type="ftr" sz="quarter" idx="11"/>
          </p:nvPr>
        </p:nvSpPr>
        <p:spPr>
          <a:xfrm>
            <a:off x="4166691" y="6356355"/>
            <a:ext cx="3861806" cy="365125"/>
          </a:xfrm>
          <a:prstGeom prst="rect">
            <a:avLst/>
          </a:prstGeom>
        </p:spPr>
        <p:txBody>
          <a:bodyPr lIns="120966" tIns="60483" rIns="120966" bIns="60483"/>
          <a:lstStyle/>
          <a:p>
            <a:endParaRPr lang="zh-CN" altLang="en-US"/>
          </a:p>
        </p:txBody>
      </p:sp>
      <p:sp>
        <p:nvSpPr>
          <p:cNvPr id="6" name="灯片编号占位符 5"/>
          <p:cNvSpPr>
            <a:spLocks noGrp="1"/>
          </p:cNvSpPr>
          <p:nvPr>
            <p:ph type="sldNum" sz="quarter" idx="12"/>
          </p:nvPr>
        </p:nvSpPr>
        <p:spPr>
          <a:xfrm>
            <a:off x="8739876" y="6356355"/>
            <a:ext cx="2845540" cy="365125"/>
          </a:xfrm>
          <a:prstGeom prst="rect">
            <a:avLst/>
          </a:prstGeom>
        </p:spPr>
        <p:txBody>
          <a:bodyPr lIns="120966" tIns="60483" rIns="120966" bIns="60483"/>
          <a:lstStyle/>
          <a:p>
            <a:fld id="{0C913308-F349-4B6D-A68A-DD1791B4A57B}" type="slidenum">
              <a:rPr lang="zh-CN" altLang="en-US" smtClean="0"/>
              <a:pPr/>
              <a:t>‹#›</a:t>
            </a:fld>
            <a:endParaRPr lang="zh-CN" altLang="en-US"/>
          </a:p>
        </p:txBody>
      </p:sp>
      <p:pic>
        <p:nvPicPr>
          <p:cNvPr id="7" name="图片 6" descr="图片1.jpg"/>
          <p:cNvPicPr>
            <a:picLocks noChangeAspect="1"/>
          </p:cNvPicPr>
          <p:nvPr userDrawn="1"/>
        </p:nvPicPr>
        <p:blipFill>
          <a:blip r:embed="rId3" cstate="print"/>
          <a:stretch>
            <a:fillRect/>
          </a:stretch>
        </p:blipFill>
        <p:spPr>
          <a:xfrm>
            <a:off x="-1" y="1445244"/>
            <a:ext cx="12198096" cy="2298549"/>
          </a:xfrm>
          <a:prstGeom prst="rect">
            <a:avLst/>
          </a:prstGeom>
        </p:spPr>
      </p:pic>
      <p:pic>
        <p:nvPicPr>
          <p:cNvPr id="8" name="图片 7" descr="图片2.png"/>
          <p:cNvPicPr>
            <a:picLocks noChangeAspect="1"/>
          </p:cNvPicPr>
          <p:nvPr userDrawn="1"/>
        </p:nvPicPr>
        <p:blipFill>
          <a:blip r:embed="rId4" cstate="print"/>
          <a:stretch>
            <a:fillRect/>
          </a:stretch>
        </p:blipFill>
        <p:spPr>
          <a:xfrm>
            <a:off x="10829433" y="5800217"/>
            <a:ext cx="704088" cy="5090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586" y="6350"/>
            <a:ext cx="12193589" cy="6851650"/>
          </a:xfrm>
          <a:prstGeom prst="rect">
            <a:avLst/>
          </a:prstGeom>
          <a:blipFill dpi="0" rotWithShape="1">
            <a:blip r:embed="rId8" cstate="print">
              <a:duotone>
                <a:prstClr val="black"/>
                <a:schemeClr val="accent4">
                  <a:tint val="45000"/>
                  <a:satMod val="400000"/>
                </a:schemeClr>
              </a:duotone>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53" name="Rectangle 8"/>
          <p:cNvSpPr>
            <a:spLocks noGrp="1" noChangeArrowheads="1"/>
          </p:cNvSpPr>
          <p:nvPr>
            <p:ph type="title"/>
          </p:nvPr>
        </p:nvSpPr>
        <p:spPr bwMode="auto">
          <a:xfrm>
            <a:off x="823913" y="4500563"/>
            <a:ext cx="9269412" cy="579437"/>
          </a:xfrm>
          <a:prstGeom prst="rect">
            <a:avLst/>
          </a:prstGeom>
          <a:noFill/>
          <a:ln w="9525">
            <a:noFill/>
            <a:miter lim="800000"/>
            <a:headEnd/>
            <a:tailEnd/>
          </a:ln>
        </p:spPr>
        <p:txBody>
          <a:bodyPr vert="horz" wrap="square" lIns="0" tIns="45708" rIns="91418" bIns="45708"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19" name="Rectangle 19"/>
          <p:cNvSpPr>
            <a:spLocks noGrp="1" noChangeArrowheads="1"/>
          </p:cNvSpPr>
          <p:nvPr>
            <p:ph type="dt" sz="quarter" idx="2"/>
          </p:nvPr>
        </p:nvSpPr>
        <p:spPr bwMode="auto">
          <a:xfrm>
            <a:off x="823913" y="479425"/>
            <a:ext cx="2159000" cy="2047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300">
                <a:solidFill>
                  <a:srgbClr val="000000"/>
                </a:solidFill>
                <a:latin typeface="+mn-lt"/>
                <a:ea typeface="+mn-ea"/>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STXihei" pitchFamily="2" charset="-122"/>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STXihei" pitchFamily="2" charset="-122"/>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STXihei" pitchFamily="2" charset="-122"/>
          <a:cs typeface="+mn-cs"/>
        </a:defRPr>
      </a:lvl3pPr>
      <a:lvl4pPr marL="1600200" indent="-228600" algn="l" rtl="0" eaLnBrk="0" fontAlgn="base" hangingPunct="0">
        <a:spcBef>
          <a:spcPct val="20000"/>
        </a:spcBef>
        <a:spcAft>
          <a:spcPct val="0"/>
        </a:spcAft>
        <a:buChar char="–"/>
        <a:defRPr sz="1600">
          <a:solidFill>
            <a:schemeClr val="tx1"/>
          </a:solidFill>
          <a:latin typeface="+mn-lt"/>
          <a:ea typeface="STXihei" pitchFamily="2" charset="-122"/>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STXihei" pitchFamily="2" charset="-122"/>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uk/url?url=http://hipa.hu/hu/Default.aspx&amp;rct=j&amp;frm=1&amp;q=&amp;esrc=s&amp;sa=U&amp;ei=6f0_VPbjDJSS7Aagj4CgBA&amp;ved=0CDwQ9QEwEzgU&amp;usg=AFQjCNFIuFsBviAU6Q9kqWU9qtHqn4oH-Q" TargetMode="External"/><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hyperlink" Target="https://www.google.hu/url?url=https://dnadasneuearbeiten.wordpress.com/kuhne-nagel/&amp;rct=j&amp;frm=1&amp;q=&amp;esrc=s&amp;sa=U&amp;ei=x5bTVO2EJoHmUNWdg7AP&amp;ved=0CB8Q9QEwBQ&amp;usg=AFQjCNFAxTPCi_f5pXbkMUh9chPAi_FD-Q" TargetMode="External"/><Relationship Id="rId4" Type="http://schemas.openxmlformats.org/officeDocument/2006/relationships/image" Target="../media/image21.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08649" y="4213474"/>
            <a:ext cx="10873579" cy="848394"/>
          </a:xfrm>
          <a:prstGeom prst="rect">
            <a:avLst/>
          </a:prstGeom>
        </p:spPr>
        <p:txBody>
          <a:bodyPr lIns="120963" tIns="60480" rIns="120963" bIns="60480"/>
          <a:lstStyle/>
          <a:p>
            <a:pPr>
              <a:spcBef>
                <a:spcPct val="0"/>
              </a:spcBef>
            </a:pPr>
            <a:r>
              <a:rPr lang="en-US" altLang="zh-CN" sz="4000" b="1" dirty="0" smtClean="0">
                <a:solidFill>
                  <a:srgbClr val="990000"/>
                </a:solidFill>
                <a:latin typeface="微软雅黑" pitchFamily="34" charset="-122"/>
                <a:ea typeface="微软雅黑" pitchFamily="34" charset="-122"/>
                <a:cs typeface="+mj-cs"/>
              </a:rPr>
              <a:t>A Better Connected World</a:t>
            </a:r>
            <a:br>
              <a:rPr lang="en-US" altLang="zh-CN" sz="4000" b="1" dirty="0" smtClean="0">
                <a:solidFill>
                  <a:srgbClr val="990000"/>
                </a:solidFill>
                <a:latin typeface="微软雅黑" pitchFamily="34" charset="-122"/>
                <a:ea typeface="微软雅黑" pitchFamily="34" charset="-122"/>
                <a:cs typeface="+mj-cs"/>
              </a:rPr>
            </a:br>
            <a:endParaRPr lang="zh-CN" altLang="en-US" sz="4000" b="1" dirty="0" smtClean="0">
              <a:solidFill>
                <a:srgbClr val="990000"/>
              </a:solidFill>
              <a:latin typeface="微软雅黑"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文本框 720"/>
          <p:cNvSpPr txBox="1"/>
          <p:nvPr/>
        </p:nvSpPr>
        <p:spPr bwMode="auto">
          <a:xfrm rot="10800000" flipH="1">
            <a:off x="420606" y="1231641"/>
            <a:ext cx="11320028" cy="4855374"/>
          </a:xfrm>
          <a:prstGeom prst="rect">
            <a:avLst/>
          </a:prstGeom>
          <a:solidFill>
            <a:schemeClr val="tx1">
              <a:alpha val="4000"/>
            </a:schemeClr>
          </a:solidFill>
          <a:ln w="3175">
            <a:noFill/>
          </a:ln>
          <a:effectLst/>
        </p:spPr>
        <p:style>
          <a:lnRef idx="1">
            <a:schemeClr val="accent5"/>
          </a:lnRef>
          <a:fillRef idx="3">
            <a:schemeClr val="accent5"/>
          </a:fillRef>
          <a:effectRef idx="2">
            <a:schemeClr val="accent5"/>
          </a:effectRef>
          <a:fontRef idx="minor">
            <a:schemeClr val="lt1"/>
          </a:fontRef>
        </p:style>
        <p:txBody>
          <a:bodyPr vertOverflow="overflow" horzOverflow="overflow" vert="horz" wrap="square" lIns="120966" tIns="60483" rIns="120966" bIns="60483" numCol="1" spcCol="0" rtlCol="0" fromWordArt="0" anchor="ctr" anchorCtr="0" forceAA="0" compatLnSpc="1">
            <a:noAutofit/>
          </a:bodyPr>
          <a:lstStyle>
            <a:lvl1pPr>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5" algn="l"/>
            <a:endParaRPr>
              <a:solidFill>
                <a:schemeClr val="lt1"/>
              </a:solidFill>
              <a:latin typeface="Arial" pitchFamily="34" charset="0"/>
              <a:cs typeface="Arial" pitchFamily="34" charset="0"/>
              <a:sym typeface="微软雅黑" panose="020B0503020204020204" pitchFamily="34" charset="-122"/>
            </a:endParaRPr>
          </a:p>
        </p:txBody>
      </p:sp>
      <p:sp>
        <p:nvSpPr>
          <p:cNvPr id="4" name="标题 6"/>
          <p:cNvSpPr>
            <a:spLocks noGrp="1"/>
          </p:cNvSpPr>
          <p:nvPr>
            <p:ph type="title"/>
          </p:nvPr>
        </p:nvSpPr>
        <p:spPr>
          <a:xfrm>
            <a:off x="274320" y="91440"/>
            <a:ext cx="10058400" cy="822960"/>
          </a:xfrm>
        </p:spPr>
        <p:txBody>
          <a:bodyPr/>
          <a:lstStyle/>
          <a:p>
            <a:pPr algn="l"/>
            <a:r>
              <a:rPr lang="en-US" altLang="zh-CN" sz="2800" dirty="0" smtClean="0">
                <a:solidFill>
                  <a:srgbClr val="C00000"/>
                </a:solidFill>
                <a:latin typeface="Arial" pitchFamily="34" charset="0"/>
                <a:ea typeface="微软雅黑" panose="020B0503020204020204" pitchFamily="34" charset="-122"/>
                <a:cs typeface="Arial" pitchFamily="34" charset="0"/>
              </a:rPr>
              <a:t>Helping European operators maintain their leadership</a:t>
            </a:r>
            <a:endParaRPr lang="en-US" altLang="zh-CN" sz="2800" dirty="0">
              <a:solidFill>
                <a:srgbClr val="C00000"/>
              </a:solidFill>
              <a:latin typeface="Arial" pitchFamily="34" charset="0"/>
              <a:ea typeface="微软雅黑" panose="020B0503020204020204" pitchFamily="34" charset="-122"/>
              <a:cs typeface="Arial" pitchFamily="34" charset="0"/>
            </a:endParaRPr>
          </a:p>
        </p:txBody>
      </p:sp>
      <p:sp>
        <p:nvSpPr>
          <p:cNvPr id="68" name="矩形 67"/>
          <p:cNvSpPr/>
          <p:nvPr/>
        </p:nvSpPr>
        <p:spPr>
          <a:xfrm>
            <a:off x="541052" y="2318830"/>
            <a:ext cx="7547960" cy="417452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120949" tIns="60475" rIns="120949" bIns="60475">
            <a:spAutoFit/>
          </a:bodyPr>
          <a:lstStyle/>
          <a:p>
            <a:pPr marL="226811" indent="-226811">
              <a:spcBef>
                <a:spcPts val="794"/>
              </a:spcBef>
              <a:buClr>
                <a:srgbClr val="1F497D"/>
              </a:buClr>
              <a:buSzPct val="80000"/>
              <a:buFont typeface="Wingdings" panose="05000000000000000000" charset="0"/>
              <a:buChar char="l"/>
              <a:defRPr/>
            </a:pPr>
            <a:r>
              <a:rPr lang="en-US" altLang="zh-CN" sz="1300" dirty="0" smtClean="0">
                <a:solidFill>
                  <a:srgbClr val="4D4D4D"/>
                </a:solidFill>
                <a:latin typeface="Arial" pitchFamily="34" charset="0"/>
                <a:ea typeface="微软雅黑" panose="020B0503020204020204" pitchFamily="34" charset="-122"/>
                <a:cs typeface="Arial" pitchFamily="34" charset="0"/>
              </a:rPr>
              <a:t>In 2004, Huawei launched the industry’s first </a:t>
            </a:r>
            <a:r>
              <a:rPr lang="en-US" altLang="zh-CN" sz="1300" b="1" dirty="0" smtClean="0">
                <a:solidFill>
                  <a:srgbClr val="4D4D4D"/>
                </a:solidFill>
                <a:latin typeface="Arial" pitchFamily="34" charset="0"/>
                <a:ea typeface="微软雅黑" panose="020B0503020204020204" pitchFamily="34" charset="-122"/>
                <a:cs typeface="Arial" pitchFamily="34" charset="0"/>
              </a:rPr>
              <a:t>distributed base station                </a:t>
            </a:r>
            <a:r>
              <a:rPr lang="en-US" altLang="zh-CN" sz="1300" dirty="0" smtClean="0">
                <a:solidFill>
                  <a:srgbClr val="4D4D4D"/>
                </a:solidFill>
                <a:latin typeface="Arial" pitchFamily="34" charset="0"/>
                <a:ea typeface="微软雅黑" panose="020B0503020204020204" pitchFamily="34" charset="-122"/>
                <a:cs typeface="Arial" pitchFamily="34" charset="0"/>
              </a:rPr>
              <a:t>and firstly deployed it in Europe.</a:t>
            </a:r>
          </a:p>
          <a:p>
            <a:pPr marL="226811" indent="-226811">
              <a:spcBef>
                <a:spcPts val="794"/>
              </a:spcBef>
              <a:buClr>
                <a:srgbClr val="1F497D"/>
              </a:buClr>
              <a:buSzPct val="80000"/>
              <a:buFont typeface="Wingdings" panose="05000000000000000000" charset="0"/>
              <a:buChar char="l"/>
              <a:defRPr/>
            </a:pPr>
            <a:r>
              <a:rPr lang="en-US" altLang="zh-CN" sz="1300" dirty="0" smtClean="0">
                <a:solidFill>
                  <a:srgbClr val="4D4D4D"/>
                </a:solidFill>
                <a:latin typeface="Arial" pitchFamily="34" charset="0"/>
                <a:ea typeface="微软雅黑" panose="020B0503020204020204" pitchFamily="34" charset="-122"/>
                <a:cs typeface="Arial" pitchFamily="34" charset="0"/>
              </a:rPr>
              <a:t>In December 2009, Huawei deployed the </a:t>
            </a:r>
            <a:r>
              <a:rPr lang="en-US" altLang="zh-CN" sz="1300" b="1" dirty="0" smtClean="0">
                <a:solidFill>
                  <a:srgbClr val="4D4D4D"/>
                </a:solidFill>
                <a:latin typeface="Arial" pitchFamily="34" charset="0"/>
                <a:ea typeface="微软雅黑" panose="020B0503020204020204" pitchFamily="34" charset="-122"/>
                <a:cs typeface="Arial" pitchFamily="34" charset="0"/>
              </a:rPr>
              <a:t>world's first LTE network</a:t>
            </a:r>
            <a:r>
              <a:rPr lang="en-US" altLang="zh-CN" sz="1300" dirty="0" smtClean="0">
                <a:solidFill>
                  <a:srgbClr val="4D4D4D"/>
                </a:solidFill>
                <a:latin typeface="Arial" pitchFamily="34" charset="0"/>
                <a:ea typeface="微软雅黑" panose="020B0503020204020204" pitchFamily="34" charset="-122"/>
                <a:cs typeface="Arial" pitchFamily="34" charset="0"/>
              </a:rPr>
              <a:t> for TeliaSonera.</a:t>
            </a:r>
          </a:p>
          <a:p>
            <a:pPr marL="226811" indent="-226811">
              <a:spcBef>
                <a:spcPts val="794"/>
              </a:spcBef>
              <a:buClr>
                <a:srgbClr val="1F497D"/>
              </a:buClr>
              <a:buSzPct val="80000"/>
              <a:buFont typeface="Wingdings" panose="05000000000000000000" charset="0"/>
              <a:buChar char="l"/>
              <a:defRPr/>
            </a:pPr>
            <a:r>
              <a:rPr lang="en-US" altLang="zh-CN" sz="1300" dirty="0" smtClean="0">
                <a:solidFill>
                  <a:srgbClr val="4D4D4D"/>
                </a:solidFill>
                <a:latin typeface="Arial" pitchFamily="34" charset="0"/>
                <a:ea typeface="微软雅黑" panose="020B0503020204020204" pitchFamily="34" charset="-122"/>
                <a:cs typeface="Arial" pitchFamily="34" charset="0"/>
              </a:rPr>
              <a:t>In October 2010, many operators in Sweden and Austria were the first to commercially use Huawei's industry leading </a:t>
            </a:r>
            <a:r>
              <a:rPr lang="en-US" altLang="zh-CN" sz="1300" b="1" dirty="0" smtClean="0">
                <a:solidFill>
                  <a:srgbClr val="4D4D4D"/>
                </a:solidFill>
                <a:latin typeface="Arial" pitchFamily="34" charset="0"/>
                <a:ea typeface="微软雅黑" panose="020B0503020204020204" pitchFamily="34" charset="-122"/>
                <a:cs typeface="Arial" pitchFamily="34" charset="0"/>
              </a:rPr>
              <a:t>E398 data card that supports LTE, 3G, and 2G.</a:t>
            </a:r>
          </a:p>
          <a:p>
            <a:pPr marL="226811" indent="-226811">
              <a:spcBef>
                <a:spcPts val="794"/>
              </a:spcBef>
              <a:buClr>
                <a:srgbClr val="1F497D"/>
              </a:buClr>
              <a:buSzPct val="80000"/>
              <a:buFont typeface="Wingdings" panose="05000000000000000000" charset="0"/>
              <a:buChar char="l"/>
              <a:defRPr/>
            </a:pPr>
            <a:r>
              <a:rPr lang="en-US" altLang="zh-CN" sz="1300" dirty="0" smtClean="0">
                <a:solidFill>
                  <a:srgbClr val="4D4D4D"/>
                </a:solidFill>
                <a:latin typeface="Arial" pitchFamily="34" charset="0"/>
                <a:ea typeface="微软雅黑" panose="020B0503020204020204" pitchFamily="34" charset="-122"/>
                <a:cs typeface="Arial" pitchFamily="34" charset="0"/>
              </a:rPr>
              <a:t>In May 2011, Huawei deployed the world's first LTE DD800 network using the </a:t>
            </a:r>
            <a:r>
              <a:rPr lang="en-US" altLang="zh-CN" sz="1300" b="1" dirty="0" smtClean="0">
                <a:solidFill>
                  <a:srgbClr val="4D4D4D"/>
                </a:solidFill>
                <a:latin typeface="Arial" pitchFamily="34" charset="0"/>
                <a:ea typeface="微软雅黑" panose="020B0503020204020204" pitchFamily="34" charset="-122"/>
                <a:cs typeface="Arial" pitchFamily="34" charset="0"/>
              </a:rPr>
              <a:t>SingleRAN LTE </a:t>
            </a:r>
            <a:r>
              <a:rPr lang="en-US" altLang="zh-CN" sz="1300" dirty="0" smtClean="0">
                <a:solidFill>
                  <a:srgbClr val="4D4D4D"/>
                </a:solidFill>
                <a:latin typeface="Arial" pitchFamily="34" charset="0"/>
                <a:ea typeface="微软雅黑" panose="020B0503020204020204" pitchFamily="34" charset="-122"/>
                <a:cs typeface="Arial" pitchFamily="34" charset="0"/>
              </a:rPr>
              <a:t>solution for Vodafone.</a:t>
            </a:r>
          </a:p>
          <a:p>
            <a:pPr marL="226811" indent="-226811">
              <a:spcBef>
                <a:spcPts val="794"/>
              </a:spcBef>
              <a:buClr>
                <a:srgbClr val="1F497D"/>
              </a:buClr>
              <a:buSzPct val="80000"/>
              <a:buFont typeface="Wingdings" panose="05000000000000000000" charset="0"/>
              <a:buChar char="l"/>
              <a:defRPr/>
            </a:pPr>
            <a:r>
              <a:rPr lang="en-US" altLang="zh-CN" sz="1300" dirty="0" smtClean="0">
                <a:solidFill>
                  <a:srgbClr val="4D4D4D"/>
                </a:solidFill>
                <a:latin typeface="Arial" pitchFamily="34" charset="0"/>
                <a:ea typeface="微软雅黑" panose="020B0503020204020204" pitchFamily="34" charset="-122"/>
                <a:cs typeface="Arial" pitchFamily="34" charset="0"/>
              </a:rPr>
              <a:t>In September 2011, Huawei deployed the world's first LTE TDD/FDD FMC network for Polish operator Aero2.</a:t>
            </a:r>
          </a:p>
          <a:p>
            <a:pPr marL="226811" indent="-226811">
              <a:spcBef>
                <a:spcPts val="794"/>
              </a:spcBef>
              <a:buClr>
                <a:srgbClr val="1F497D"/>
              </a:buClr>
              <a:buSzPct val="80000"/>
              <a:buFont typeface="Wingdings" panose="05000000000000000000" charset="0"/>
              <a:buChar char="l"/>
              <a:defRPr/>
            </a:pPr>
            <a:r>
              <a:rPr lang="en-US" altLang="zh-CN" sz="1300" dirty="0" smtClean="0">
                <a:solidFill>
                  <a:srgbClr val="4D4D4D"/>
                </a:solidFill>
                <a:latin typeface="Arial" pitchFamily="34" charset="0"/>
                <a:ea typeface="微软雅黑" panose="020B0503020204020204" pitchFamily="34" charset="-122"/>
                <a:cs typeface="Arial" pitchFamily="34" charset="0"/>
              </a:rPr>
              <a:t>In October 2012, Huawei launched the world's first second-generation E-band microwave solution which was first commercially deployed in Europe.</a:t>
            </a:r>
          </a:p>
          <a:p>
            <a:pPr marL="226811" indent="-226811">
              <a:spcBef>
                <a:spcPts val="794"/>
              </a:spcBef>
              <a:buClr>
                <a:srgbClr val="1F497D"/>
              </a:buClr>
              <a:buSzPct val="80000"/>
              <a:buFont typeface="Wingdings" panose="05000000000000000000" charset="0"/>
              <a:buChar char="l"/>
              <a:defRPr/>
            </a:pPr>
            <a:r>
              <a:rPr lang="en-US" altLang="zh-CN" sz="1300" dirty="0" smtClean="0">
                <a:solidFill>
                  <a:srgbClr val="0070C0"/>
                </a:solidFill>
                <a:latin typeface="Arial" pitchFamily="34" charset="0"/>
                <a:ea typeface="微软雅黑" panose="020B0503020204020204" pitchFamily="34" charset="-122"/>
                <a:cs typeface="Arial" pitchFamily="34" charset="0"/>
              </a:rPr>
              <a:t>In October 2013, Huawei and BT successfully launched the world's first G.fast trial, bringing copper access into the Gigaband era.</a:t>
            </a:r>
            <a:endParaRPr lang="zh-CN" altLang="zh-CN" sz="1300" dirty="0" smtClean="0">
              <a:solidFill>
                <a:srgbClr val="0070C0"/>
              </a:solidFill>
              <a:latin typeface="Arial" pitchFamily="34" charset="0"/>
              <a:ea typeface="微软雅黑" panose="020B0503020204020204" pitchFamily="34" charset="-122"/>
              <a:cs typeface="Arial" pitchFamily="34" charset="0"/>
            </a:endParaRPr>
          </a:p>
          <a:p>
            <a:pPr marL="226811" indent="-226811">
              <a:spcBef>
                <a:spcPts val="794"/>
              </a:spcBef>
              <a:buClr>
                <a:srgbClr val="1F497D"/>
              </a:buClr>
              <a:buSzPct val="80000"/>
              <a:buFont typeface="Wingdings" panose="05000000000000000000" charset="0"/>
              <a:buChar char="l"/>
              <a:defRPr/>
            </a:pPr>
            <a:r>
              <a:rPr lang="en-US" altLang="zh-CN" sz="1300" dirty="0" smtClean="0">
                <a:solidFill>
                  <a:srgbClr val="0070C0"/>
                </a:solidFill>
                <a:latin typeface="Arial" pitchFamily="34" charset="0"/>
                <a:ea typeface="微软雅黑" panose="020B0503020204020204" pitchFamily="34" charset="-122"/>
                <a:cs typeface="Arial" pitchFamily="34" charset="0"/>
              </a:rPr>
              <a:t>In November 2014, the University of Surrey unveiled the world's first 5G testbed at its 5G Innovation Centre (5GIC). As a founding member of 5GIC, Huawei played a key role.</a:t>
            </a:r>
            <a:endParaRPr lang="zh-CN" altLang="zh-CN" sz="1300" dirty="0" smtClean="0">
              <a:solidFill>
                <a:srgbClr val="0070C0"/>
              </a:solidFill>
              <a:latin typeface="Arial" pitchFamily="34" charset="0"/>
              <a:ea typeface="微软雅黑" panose="020B0503020204020204" pitchFamily="34" charset="-122"/>
              <a:cs typeface="Arial" pitchFamily="34" charset="0"/>
            </a:endParaRPr>
          </a:p>
          <a:p>
            <a:pPr>
              <a:spcBef>
                <a:spcPts val="794"/>
              </a:spcBef>
              <a:buClr>
                <a:srgbClr val="1F497D"/>
              </a:buClr>
              <a:buSzPct val="80000"/>
              <a:buFont typeface="Wingdings" panose="05000000000000000000" pitchFamily="2" charset="2"/>
              <a:buChar char="l"/>
              <a:defRPr/>
            </a:pPr>
            <a:endParaRPr lang="en-US" altLang="zh-CN" sz="1500" dirty="0">
              <a:solidFill>
                <a:prstClr val="black"/>
              </a:solidFill>
              <a:latin typeface="Arial" pitchFamily="34" charset="0"/>
              <a:ea typeface="华文细黑" panose="02010600040101010101" pitchFamily="2" charset="-122"/>
              <a:cs typeface="Arial" pitchFamily="34" charset="0"/>
            </a:endParaRPr>
          </a:p>
        </p:txBody>
      </p:sp>
      <p:pic>
        <p:nvPicPr>
          <p:cNvPr id="69" name="Picture 2" descr="全球首个LTE商用网今起运营 华为提供端到端解决方案"/>
          <p:cNvPicPr>
            <a:picLocks noChangeAspect="1" noChangeArrowheads="1"/>
          </p:cNvPicPr>
          <p:nvPr/>
        </p:nvPicPr>
        <p:blipFill>
          <a:blip r:embed="rId2" cstate="print"/>
          <a:srcRect/>
          <a:stretch>
            <a:fillRect/>
          </a:stretch>
        </p:blipFill>
        <p:spPr bwMode="auto">
          <a:xfrm>
            <a:off x="7838560" y="1459722"/>
            <a:ext cx="3670740" cy="4083352"/>
          </a:xfrm>
          <a:prstGeom prst="rect">
            <a:avLst/>
          </a:prstGeom>
          <a:noFill/>
          <a:ln w="9525">
            <a:noFill/>
            <a:miter lim="800000"/>
            <a:headEnd/>
            <a:tailEnd/>
          </a:ln>
        </p:spPr>
      </p:pic>
      <p:sp>
        <p:nvSpPr>
          <p:cNvPr id="70" name="矩形 69"/>
          <p:cNvSpPr/>
          <p:nvPr/>
        </p:nvSpPr>
        <p:spPr>
          <a:xfrm>
            <a:off x="7840473" y="5543074"/>
            <a:ext cx="3671696" cy="445810"/>
          </a:xfrm>
          <a:prstGeom prst="rect">
            <a:avLst/>
          </a:prstGeom>
          <a:solidFill>
            <a:srgbClr val="63C9EA"/>
          </a:solidFill>
          <a:ln>
            <a:noFill/>
          </a:ln>
        </p:spPr>
        <p:style>
          <a:lnRef idx="2">
            <a:schemeClr val="accent4"/>
          </a:lnRef>
          <a:fillRef idx="1">
            <a:schemeClr val="lt1"/>
          </a:fillRef>
          <a:effectRef idx="0">
            <a:schemeClr val="accent4"/>
          </a:effectRef>
          <a:fontRef idx="minor">
            <a:schemeClr val="dk1"/>
          </a:fontRef>
        </p:style>
        <p:txBody>
          <a:bodyPr wrap="square" lIns="120949" tIns="60475" rIns="120949" bIns="60475">
            <a:spAutoFit/>
          </a:bodyPr>
          <a:lstStyle/>
          <a:p>
            <a:pPr>
              <a:lnSpc>
                <a:spcPct val="150000"/>
              </a:lnSpc>
              <a:defRPr/>
            </a:pPr>
            <a:r>
              <a:rPr lang="en-US" altLang="zh-CN" sz="1600" dirty="0" smtClean="0">
                <a:solidFill>
                  <a:schemeClr val="bg1"/>
                </a:solidFill>
                <a:latin typeface="Arial" pitchFamily="34" charset="0"/>
                <a:ea typeface="华文细黑" panose="02010600040101010101" pitchFamily="2" charset="-122"/>
                <a:cs typeface="Arial" pitchFamily="34" charset="0"/>
              </a:rPr>
              <a:t>TeliaSonera's LTE</a:t>
            </a:r>
            <a:r>
              <a:rPr lang="zh-CN" altLang="en-US" sz="1600" dirty="0" smtClean="0">
                <a:solidFill>
                  <a:schemeClr val="bg1"/>
                </a:solidFill>
                <a:latin typeface="Arial" pitchFamily="34" charset="0"/>
                <a:ea typeface="华文细黑" panose="02010600040101010101" pitchFamily="2" charset="-122"/>
                <a:cs typeface="Arial" pitchFamily="34" charset="0"/>
              </a:rPr>
              <a:t> </a:t>
            </a:r>
            <a:r>
              <a:rPr lang="en-US" altLang="zh-CN" sz="1600" dirty="0" smtClean="0">
                <a:solidFill>
                  <a:schemeClr val="bg1"/>
                </a:solidFill>
                <a:latin typeface="Arial" pitchFamily="34" charset="0"/>
                <a:ea typeface="华文细黑" panose="02010600040101010101" pitchFamily="2" charset="-122"/>
                <a:cs typeface="Arial" pitchFamily="34" charset="0"/>
              </a:rPr>
              <a:t>base station</a:t>
            </a:r>
            <a:endParaRPr lang="zh-CN" altLang="en-US" sz="1600" dirty="0">
              <a:solidFill>
                <a:schemeClr val="bg1"/>
              </a:solidFill>
              <a:latin typeface="Arial" pitchFamily="34" charset="0"/>
              <a:ea typeface="华文细黑" panose="02010600040101010101" pitchFamily="2" charset="-122"/>
              <a:cs typeface="Arial" pitchFamily="34" charset="0"/>
            </a:endParaRPr>
          </a:p>
        </p:txBody>
      </p:sp>
      <p:sp>
        <p:nvSpPr>
          <p:cNvPr id="71" name="矩形 70"/>
          <p:cNvSpPr/>
          <p:nvPr/>
        </p:nvSpPr>
        <p:spPr>
          <a:xfrm>
            <a:off x="555392" y="1344990"/>
            <a:ext cx="7638772" cy="9069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20949" tIns="60475" rIns="120949" bIns="60475">
            <a:spAutoFit/>
          </a:bodyPr>
          <a:lstStyle/>
          <a:p>
            <a:pPr>
              <a:defRPr/>
            </a:pPr>
            <a:r>
              <a:rPr lang="en-US" altLang="zh-CN" sz="1700" b="1" dirty="0" smtClean="0">
                <a:solidFill>
                  <a:srgbClr val="1F497D"/>
                </a:solidFill>
                <a:latin typeface="Arial" pitchFamily="34" charset="0"/>
                <a:ea typeface="微软雅黑" panose="020B0503020204020204" pitchFamily="34" charset="-122"/>
                <a:cs typeface="Arial" pitchFamily="34" charset="0"/>
              </a:rPr>
              <a:t>Huawei has worked closely with European operators</a:t>
            </a:r>
            <a:r>
              <a:rPr lang="en-US" altLang="zh-CN" sz="1700" b="1" dirty="0" smtClean="0">
                <a:solidFill>
                  <a:srgbClr val="F028B7"/>
                </a:solidFill>
                <a:latin typeface="Arial" pitchFamily="34" charset="0"/>
                <a:ea typeface="微软雅黑" panose="020B0503020204020204" pitchFamily="34" charset="-122"/>
                <a:cs typeface="Arial" pitchFamily="34" charset="0"/>
              </a:rPr>
              <a:t> </a:t>
            </a:r>
            <a:r>
              <a:rPr lang="en-US" altLang="zh-CN" sz="1700" b="1" dirty="0" smtClean="0">
                <a:solidFill>
                  <a:srgbClr val="1F497D"/>
                </a:solidFill>
                <a:latin typeface="Arial" pitchFamily="34" charset="0"/>
                <a:ea typeface="微软雅黑" panose="020B0503020204020204" pitchFamily="34" charset="-122"/>
                <a:cs typeface="Arial" pitchFamily="34" charset="0"/>
              </a:rPr>
              <a:t>during the end-to-end process and commercialized its new products first in Europe, driving Europe's development of cutting-edge technologies.</a:t>
            </a:r>
            <a:endParaRPr lang="zh-CN" altLang="en-US" sz="1700" b="1" dirty="0">
              <a:solidFill>
                <a:srgbClr val="1F497D"/>
              </a:solidFill>
              <a:latin typeface="Arial" pitchFamily="34" charset="0"/>
              <a:ea typeface="微软雅黑" panose="020B0503020204020204" pitchFamily="34" charset="-122"/>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274320" y="91440"/>
            <a:ext cx="10058400" cy="822960"/>
          </a:xfrm>
        </p:spPr>
        <p:txBody>
          <a:bodyPr/>
          <a:lstStyle/>
          <a:p>
            <a:pPr algn="l"/>
            <a:r>
              <a:rPr lang="en-US" altLang="zh-CN" sz="2800" dirty="0" smtClean="0">
                <a:solidFill>
                  <a:srgbClr val="C00000"/>
                </a:solidFill>
                <a:latin typeface="Arial" pitchFamily="34" charset="0"/>
                <a:ea typeface="微软雅黑" panose="020B0503020204020204" pitchFamily="34" charset="-122"/>
                <a:cs typeface="Arial" pitchFamily="34" charset="0"/>
              </a:rPr>
              <a:t>Helping SMEs grow</a:t>
            </a:r>
          </a:p>
        </p:txBody>
      </p:sp>
      <p:graphicFrame>
        <p:nvGraphicFramePr>
          <p:cNvPr id="15" name="表格 14"/>
          <p:cNvGraphicFramePr>
            <a:graphicFrameLocks noGrp="1"/>
          </p:cNvGraphicFramePr>
          <p:nvPr/>
        </p:nvGraphicFramePr>
        <p:xfrm>
          <a:off x="612946" y="1174086"/>
          <a:ext cx="10861740" cy="4882010"/>
        </p:xfrm>
        <a:graphic>
          <a:graphicData uri="http://schemas.openxmlformats.org/drawingml/2006/table">
            <a:tbl>
              <a:tblPr firstRow="1" bandRow="1">
                <a:tableStyleId>{00A15C55-8517-42AA-B614-E9B94910E393}</a:tableStyleId>
              </a:tblPr>
              <a:tblGrid>
                <a:gridCol w="2547287"/>
                <a:gridCol w="1631455"/>
                <a:gridCol w="2126926"/>
                <a:gridCol w="4556072"/>
              </a:tblGrid>
              <a:tr h="337284">
                <a:tc>
                  <a:txBody>
                    <a:bodyPr/>
                    <a:lstStyle/>
                    <a:p>
                      <a:pPr algn="ctr"/>
                      <a:r>
                        <a:rPr lang="en-US" altLang="zh-CN" sz="1000" dirty="0" smtClean="0">
                          <a:latin typeface="Arial" pitchFamily="34" charset="0"/>
                          <a:cs typeface="Arial" pitchFamily="34" charset="0"/>
                        </a:rPr>
                        <a:t>SME</a:t>
                      </a:r>
                      <a:endParaRPr lang="zh-CN" altLang="en-US" sz="1000" b="1" dirty="0">
                        <a:solidFill>
                          <a:schemeClr val="bg1"/>
                        </a:solidFill>
                        <a:latin typeface="Arial" pitchFamily="34" charset="0"/>
                        <a:cs typeface="Arial" pitchFamily="34" charset="0"/>
                      </a:endParaRPr>
                    </a:p>
                  </a:txBody>
                  <a:tcPr marL="90864" marR="90864" marT="32848" marB="32848">
                    <a:solidFill>
                      <a:schemeClr val="accent5"/>
                    </a:solidFill>
                  </a:tcPr>
                </a:tc>
                <a:tc>
                  <a:txBody>
                    <a:bodyPr/>
                    <a:lstStyle/>
                    <a:p>
                      <a:pPr algn="ctr"/>
                      <a:r>
                        <a:rPr lang="en-US" altLang="zh-CN" sz="1000" dirty="0" smtClean="0">
                          <a:latin typeface="Arial" pitchFamily="34" charset="0"/>
                          <a:cs typeface="Arial" pitchFamily="34" charset="0"/>
                        </a:rPr>
                        <a:t>Value</a:t>
                      </a:r>
                      <a:r>
                        <a:rPr lang="en-US" altLang="zh-CN" sz="1000" baseline="0" dirty="0" smtClean="0">
                          <a:latin typeface="Arial" pitchFamily="34" charset="0"/>
                          <a:cs typeface="Arial" pitchFamily="34" charset="0"/>
                        </a:rPr>
                        <a:t> Created</a:t>
                      </a:r>
                      <a:endParaRPr lang="zh-CN" altLang="en-US" sz="1000" b="1" dirty="0">
                        <a:solidFill>
                          <a:schemeClr val="bg1"/>
                        </a:solidFill>
                        <a:latin typeface="Arial" pitchFamily="34" charset="0"/>
                        <a:cs typeface="Arial" pitchFamily="34" charset="0"/>
                      </a:endParaRPr>
                    </a:p>
                  </a:txBody>
                  <a:tcPr marL="90864" marR="90864" marT="32848" marB="32848">
                    <a:solidFill>
                      <a:schemeClr val="accent5"/>
                    </a:solidFill>
                  </a:tcPr>
                </a:tc>
                <a:tc>
                  <a:txBody>
                    <a:bodyPr/>
                    <a:lstStyle/>
                    <a:p>
                      <a:pPr algn="ctr"/>
                      <a:r>
                        <a:rPr lang="en-US" altLang="zh-CN" sz="1000" dirty="0" smtClean="0">
                          <a:latin typeface="Arial" pitchFamily="34" charset="0"/>
                          <a:cs typeface="Arial" pitchFamily="34" charset="0"/>
                        </a:rPr>
                        <a:t>Before</a:t>
                      </a:r>
                      <a:endParaRPr lang="zh-CN" altLang="en-US" sz="1000" b="1" dirty="0">
                        <a:solidFill>
                          <a:schemeClr val="bg1"/>
                        </a:solidFill>
                        <a:latin typeface="Arial" pitchFamily="34" charset="0"/>
                        <a:cs typeface="Arial" pitchFamily="34" charset="0"/>
                      </a:endParaRPr>
                    </a:p>
                  </a:txBody>
                  <a:tcPr marL="90864" marR="90864" marT="32848" marB="32848">
                    <a:solidFill>
                      <a:schemeClr val="accent5"/>
                    </a:solidFill>
                  </a:tcPr>
                </a:tc>
                <a:tc>
                  <a:txBody>
                    <a:bodyPr/>
                    <a:lstStyle/>
                    <a:p>
                      <a:pPr algn="ctr"/>
                      <a:r>
                        <a:rPr lang="en-US" altLang="zh-CN" sz="1000" dirty="0" smtClean="0">
                          <a:latin typeface="Arial" pitchFamily="34" charset="0"/>
                          <a:cs typeface="Arial" pitchFamily="34" charset="0"/>
                        </a:rPr>
                        <a:t>After</a:t>
                      </a:r>
                      <a:endParaRPr lang="zh-CN" altLang="en-US" sz="1000" b="1" dirty="0">
                        <a:solidFill>
                          <a:schemeClr val="bg1"/>
                        </a:solidFill>
                        <a:latin typeface="Arial" pitchFamily="34" charset="0"/>
                        <a:cs typeface="Arial" pitchFamily="34" charset="0"/>
                      </a:endParaRPr>
                    </a:p>
                  </a:txBody>
                  <a:tcPr marL="90864" marR="90864" marT="32848" marB="32848">
                    <a:solidFill>
                      <a:schemeClr val="accent5"/>
                    </a:solidFill>
                  </a:tcPr>
                </a:tc>
              </a:tr>
              <a:tr h="309910">
                <a:tc rowSpan="3">
                  <a:txBody>
                    <a:bodyPr/>
                    <a:lstStyle/>
                    <a:p>
                      <a:endParaRPr lang="en-US" altLang="zh-CN" sz="900" dirty="0" smtClean="0">
                        <a:latin typeface="Arial" pitchFamily="34" charset="0"/>
                        <a:cs typeface="Arial" pitchFamily="34" charset="0"/>
                      </a:endParaRPr>
                    </a:p>
                    <a:p>
                      <a:endParaRPr lang="en-US" altLang="zh-CN" sz="900" dirty="0" smtClean="0">
                        <a:latin typeface="Arial" pitchFamily="34" charset="0"/>
                        <a:cs typeface="Arial" pitchFamily="34" charset="0"/>
                      </a:endParaRPr>
                    </a:p>
                    <a:p>
                      <a:endParaRPr lang="en-US" altLang="zh-CN" sz="900" dirty="0" smtClean="0">
                        <a:latin typeface="Arial" pitchFamily="34" charset="0"/>
                        <a:cs typeface="Arial" pitchFamily="34" charset="0"/>
                      </a:endParaRPr>
                    </a:p>
                    <a:p>
                      <a:endParaRPr lang="en-US" altLang="zh-CN" sz="900" dirty="0" smtClean="0">
                        <a:latin typeface="Arial" pitchFamily="34" charset="0"/>
                        <a:cs typeface="Arial" pitchFamily="34" charset="0"/>
                      </a:endParaRPr>
                    </a:p>
                    <a:p>
                      <a:endParaRPr lang="en-US" altLang="zh-CN" sz="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900" dirty="0" smtClean="0">
                          <a:solidFill>
                            <a:srgbClr val="4D4D4D"/>
                          </a:solidFill>
                          <a:latin typeface="Arial" pitchFamily="34" charset="0"/>
                          <a:ea typeface="微软雅黑" panose="020B0503020204020204" pitchFamily="34" charset="-122"/>
                          <a:cs typeface="Arial" pitchFamily="34" charset="0"/>
                        </a:rPr>
                        <a:t>OFG is a telecommunication services company </a:t>
                      </a:r>
                      <a:r>
                        <a:rPr lang="en-US" altLang="zh-CN" sz="900" kern="1200" baseline="0" dirty="0" smtClean="0">
                          <a:solidFill>
                            <a:srgbClr val="4D4D4D"/>
                          </a:solidFill>
                          <a:latin typeface="Arial" pitchFamily="34" charset="0"/>
                          <a:ea typeface="微软雅黑" panose="020B0503020204020204" pitchFamily="34" charset="-122"/>
                          <a:cs typeface="Arial" pitchFamily="34" charset="0"/>
                        </a:rPr>
                        <a:t>based in Spain and became a partner of </a:t>
                      </a:r>
                      <a:r>
                        <a:rPr lang="en-US" altLang="zh-CN" sz="900" baseline="0" dirty="0" smtClean="0">
                          <a:solidFill>
                            <a:srgbClr val="4D4D4D"/>
                          </a:solidFill>
                          <a:latin typeface="Arial" pitchFamily="34" charset="0"/>
                          <a:ea typeface="微软雅黑" panose="020B0503020204020204" pitchFamily="34" charset="-122"/>
                          <a:cs typeface="Arial" pitchFamily="34" charset="0"/>
                        </a:rPr>
                        <a:t>Huawei in April 2012.</a:t>
                      </a:r>
                    </a:p>
                  </a:txBody>
                  <a:tcPr marL="90864" marR="90864" marT="32848" marB="32848">
                    <a:solidFill>
                      <a:srgbClr val="D0E3EA"/>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More </a:t>
                      </a:r>
                      <a:r>
                        <a:rPr lang="en-US" altLang="zh-CN" sz="900" baseline="0" dirty="0" smtClean="0">
                          <a:solidFill>
                            <a:srgbClr val="4D4D4D"/>
                          </a:solidFill>
                          <a:latin typeface="Arial" pitchFamily="34" charset="0"/>
                          <a:ea typeface="微软雅黑" panose="020B0503020204020204" pitchFamily="34" charset="-122"/>
                          <a:cs typeface="Arial" pitchFamily="34" charset="0"/>
                        </a:rPr>
                        <a:t>employees</a:t>
                      </a:r>
                    </a:p>
                  </a:txBody>
                  <a:tcPr marL="90864" marR="90864" marT="32848" marB="32848">
                    <a:solidFill>
                      <a:srgbClr val="D0E3EA"/>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152</a:t>
                      </a:r>
                    </a:p>
                  </a:txBody>
                  <a:tcPr marL="90864" marR="90864" marT="32848" marB="32848">
                    <a:solidFill>
                      <a:srgbClr val="D0E3EA"/>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245</a:t>
                      </a:r>
                    </a:p>
                  </a:txBody>
                  <a:tcPr marL="90864" marR="90864" marT="32848" marB="32848">
                    <a:solidFill>
                      <a:srgbClr val="D0E3EA"/>
                    </a:solidFill>
                  </a:tcPr>
                </a:tc>
              </a:tr>
              <a:tr h="482674">
                <a:tc vMerge="1">
                  <a:txBody>
                    <a:bodyPr/>
                    <a:lstStyle/>
                    <a:p>
                      <a:endParaRPr lang="zh-CN"/>
                    </a:p>
                  </a:txBody>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Revenue growth</a:t>
                      </a:r>
                    </a:p>
                  </a:txBody>
                  <a:tcPr marL="90864" marR="90864" marT="32848" marB="32848">
                    <a:solidFill>
                      <a:srgbClr val="E9F1F5"/>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EUR8.1</a:t>
                      </a:r>
                      <a:r>
                        <a:rPr lang="en-US" altLang="zh-CN" sz="900" baseline="0" dirty="0" smtClean="0">
                          <a:solidFill>
                            <a:srgbClr val="4D4D4D"/>
                          </a:solidFill>
                          <a:latin typeface="Arial" pitchFamily="34" charset="0"/>
                          <a:ea typeface="微软雅黑" panose="020B0503020204020204" pitchFamily="34" charset="-122"/>
                          <a:cs typeface="Arial" pitchFamily="34" charset="0"/>
                        </a:rPr>
                        <a:t>m</a:t>
                      </a:r>
                    </a:p>
                  </a:txBody>
                  <a:tcPr marL="90864" marR="90864" marT="32848" marB="32848">
                    <a:solidFill>
                      <a:srgbClr val="E9F1F5"/>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EUR13.89</a:t>
                      </a:r>
                      <a:r>
                        <a:rPr lang="en-US" altLang="zh-CN" sz="900" baseline="0" dirty="0" smtClean="0">
                          <a:solidFill>
                            <a:srgbClr val="4D4D4D"/>
                          </a:solidFill>
                          <a:latin typeface="Arial" pitchFamily="34" charset="0"/>
                          <a:ea typeface="微软雅黑" panose="020B0503020204020204" pitchFamily="34" charset="-122"/>
                          <a:cs typeface="Arial" pitchFamily="34" charset="0"/>
                        </a:rPr>
                        <a:t>m (</a:t>
                      </a:r>
                      <a:r>
                        <a:rPr lang="en-US" altLang="zh-CN" sz="900" dirty="0" smtClean="0">
                          <a:solidFill>
                            <a:srgbClr val="4D4D4D"/>
                          </a:solidFill>
                          <a:latin typeface="Arial" pitchFamily="34" charset="0"/>
                          <a:ea typeface="微软雅黑" panose="020B0503020204020204" pitchFamily="34" charset="-122"/>
                          <a:cs typeface="Arial" pitchFamily="34" charset="0"/>
                        </a:rPr>
                        <a:t>42</a:t>
                      </a:r>
                      <a:r>
                        <a:rPr lang="en-US" altLang="zh-CN" sz="900" baseline="0" dirty="0" smtClean="0">
                          <a:solidFill>
                            <a:srgbClr val="4D4D4D"/>
                          </a:solidFill>
                          <a:latin typeface="Arial" pitchFamily="34" charset="0"/>
                          <a:ea typeface="微软雅黑" panose="020B0503020204020204" pitchFamily="34" charset="-122"/>
                          <a:cs typeface="Arial" pitchFamily="34" charset="0"/>
                        </a:rPr>
                        <a:t>% from Huawei)</a:t>
                      </a:r>
                    </a:p>
                  </a:txBody>
                  <a:tcPr marL="90864" marR="90864" marT="32848" marB="32848">
                    <a:solidFill>
                      <a:srgbClr val="E9F1F5"/>
                    </a:solidFill>
                  </a:tcPr>
                </a:tc>
              </a:tr>
              <a:tr h="825241">
                <a:tc vMerge="1">
                  <a:txBody>
                    <a:bodyPr/>
                    <a:lstStyle/>
                    <a:p>
                      <a:endParaRPr lang="zh-CN"/>
                    </a:p>
                  </a:txBody>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Capability improved</a:t>
                      </a:r>
                    </a:p>
                  </a:txBody>
                  <a:tcPr marL="90864" marR="90864" marT="32848" marB="32848">
                    <a:solidFill>
                      <a:srgbClr val="D0E3EA"/>
                    </a:solidFill>
                  </a:tcPr>
                </a:tc>
                <a:tc>
                  <a:txBody>
                    <a:bodyPr/>
                    <a:lstStyle/>
                    <a:p>
                      <a:r>
                        <a:rPr lang="en-US" altLang="zh-CN" sz="900" baseline="0" dirty="0" smtClean="0">
                          <a:solidFill>
                            <a:srgbClr val="4D4D4D"/>
                          </a:solidFill>
                          <a:latin typeface="Arial" pitchFamily="34" charset="0"/>
                          <a:ea typeface="微软雅黑" panose="020B0503020204020204" pitchFamily="34" charset="-122"/>
                          <a:cs typeface="Arial" pitchFamily="34" charset="0"/>
                        </a:rPr>
                        <a:t>Providing consulting services only</a:t>
                      </a:r>
                    </a:p>
                  </a:txBody>
                  <a:tcPr marL="90864" marR="90864" marT="32848" marB="32848">
                    <a:solidFill>
                      <a:srgbClr val="D0E3EA"/>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-Expanded into e</a:t>
                      </a:r>
                      <a:r>
                        <a:rPr lang="en-US" altLang="zh-CN" sz="900" baseline="0" dirty="0" smtClean="0">
                          <a:solidFill>
                            <a:srgbClr val="4D4D4D"/>
                          </a:solidFill>
                          <a:latin typeface="Arial" pitchFamily="34" charset="0"/>
                          <a:ea typeface="微软雅黑" panose="020B0503020204020204" pitchFamily="34" charset="-122"/>
                          <a:cs typeface="Arial" pitchFamily="34" charset="0"/>
                        </a:rPr>
                        <a:t>ngineering services and specialized services.</a:t>
                      </a:r>
                    </a:p>
                    <a:p>
                      <a:r>
                        <a:rPr lang="en-US" altLang="zh-CN" sz="900" dirty="0" smtClean="0">
                          <a:solidFill>
                            <a:srgbClr val="4D4D4D"/>
                          </a:solidFill>
                          <a:latin typeface="Arial" pitchFamily="34" charset="0"/>
                          <a:ea typeface="微软雅黑" panose="020B0503020204020204" pitchFamily="34" charset="-122"/>
                          <a:cs typeface="Arial" pitchFamily="34" charset="0"/>
                        </a:rPr>
                        <a:t>-Employees'</a:t>
                      </a:r>
                      <a:r>
                        <a:rPr lang="en-US" altLang="zh-CN" sz="900" baseline="0" dirty="0" smtClean="0">
                          <a:solidFill>
                            <a:srgbClr val="4D4D4D"/>
                          </a:solidFill>
                          <a:latin typeface="Arial" pitchFamily="34" charset="0"/>
                          <a:ea typeface="微软雅黑" panose="020B0503020204020204" pitchFamily="34" charset="-122"/>
                          <a:cs typeface="Arial" pitchFamily="34" charset="0"/>
                        </a:rPr>
                        <a:t> skills have improved thanks to Huawei's onsite support and training.</a:t>
                      </a:r>
                    </a:p>
                  </a:txBody>
                  <a:tcPr marL="90864" marR="90864" marT="32848" marB="32848">
                    <a:solidFill>
                      <a:srgbClr val="D0E3EA"/>
                    </a:solidFill>
                  </a:tcPr>
                </a:tc>
              </a:tr>
              <a:tr h="419598">
                <a:tc rowSpan="3">
                  <a:txBody>
                    <a:bodyPr/>
                    <a:lstStyle/>
                    <a:p>
                      <a:r>
                        <a:rPr lang="en-US" altLang="zh-CN" sz="900" dirty="0" smtClean="0">
                          <a:latin typeface="Arial" pitchFamily="34" charset="0"/>
                          <a:cs typeface="Arial" pitchFamily="34" charset="0"/>
                        </a:rPr>
                        <a:t> </a:t>
                      </a:r>
                    </a:p>
                    <a:p>
                      <a:endParaRPr lang="en-US" altLang="zh-CN" sz="900" dirty="0" smtClean="0">
                        <a:latin typeface="Arial" pitchFamily="34" charset="0"/>
                        <a:cs typeface="Arial" pitchFamily="34" charset="0"/>
                      </a:endParaRPr>
                    </a:p>
                    <a:p>
                      <a:r>
                        <a:rPr lang="en-US" altLang="zh-CN" sz="900" baseline="0" dirty="0" smtClean="0">
                          <a:latin typeface="Arial" pitchFamily="34" charset="0"/>
                          <a:cs typeface="Arial" pitchFamily="34" charset="0"/>
                        </a:rPr>
                        <a:t>      </a:t>
                      </a:r>
                    </a:p>
                    <a:p>
                      <a:endParaRPr lang="en-US" altLang="zh-CN" sz="900" baseline="0" dirty="0" smtClean="0">
                        <a:latin typeface="Arial" pitchFamily="34" charset="0"/>
                        <a:cs typeface="Arial" pitchFamily="34" charset="0"/>
                      </a:endParaRPr>
                    </a:p>
                    <a:p>
                      <a:endParaRPr lang="en-US" altLang="zh-CN" sz="900" baseline="0" dirty="0" smtClean="0">
                        <a:latin typeface="Arial" pitchFamily="34" charset="0"/>
                        <a:cs typeface="Arial" pitchFamily="34" charset="0"/>
                      </a:endParaRPr>
                    </a:p>
                    <a:p>
                      <a:endParaRPr lang="en-US" altLang="zh-CN" sz="900" baseline="0" dirty="0" smtClean="0">
                        <a:solidFill>
                          <a:srgbClr val="4D4D4D"/>
                        </a:solidFill>
                        <a:latin typeface="Arial" pitchFamily="34" charset="0"/>
                        <a:ea typeface="微软雅黑" panose="020B0503020204020204" pitchFamily="34" charset="-122"/>
                        <a:cs typeface="Arial" pitchFamily="34" charset="0"/>
                      </a:endParaRPr>
                    </a:p>
                    <a:p>
                      <a:r>
                        <a:rPr lang="en-US" altLang="zh-CN" sz="900" baseline="0" dirty="0" smtClean="0">
                          <a:solidFill>
                            <a:srgbClr val="4D4D4D"/>
                          </a:solidFill>
                          <a:latin typeface="Arial" pitchFamily="34" charset="0"/>
                          <a:ea typeface="微软雅黑" panose="020B0503020204020204" pitchFamily="34" charset="-122"/>
                          <a:cs typeface="Arial" pitchFamily="34" charset="0"/>
                        </a:rPr>
                        <a:t>Greenwoods Communications is a leading </a:t>
                      </a:r>
                      <a:r>
                        <a:rPr lang="en-US" altLang="zh-CN" sz="900" kern="1200" baseline="0" dirty="0" smtClean="0">
                          <a:solidFill>
                            <a:srgbClr val="4D4D4D"/>
                          </a:solidFill>
                          <a:latin typeface="Arial" pitchFamily="34" charset="0"/>
                          <a:ea typeface="微软雅黑" panose="020B0503020204020204" pitchFamily="34" charset="-122"/>
                          <a:cs typeface="Arial" pitchFamily="34" charset="0"/>
                        </a:rPr>
                        <a:t>independent supplier of communications infrastructure in </a:t>
                      </a:r>
                      <a:r>
                        <a:rPr lang="en-US" altLang="zh-CN" sz="900" baseline="0" dirty="0" smtClean="0">
                          <a:solidFill>
                            <a:srgbClr val="4D4D4D"/>
                          </a:solidFill>
                          <a:latin typeface="Arial" pitchFamily="34" charset="0"/>
                          <a:ea typeface="微软雅黑" panose="020B0503020204020204" pitchFamily="34" charset="-122"/>
                          <a:cs typeface="Arial" pitchFamily="34" charset="0"/>
                        </a:rPr>
                        <a:t>the UK and has been a partner of Huawei since 2006.</a:t>
                      </a:r>
                    </a:p>
                  </a:txBody>
                  <a:tcPr marL="90864" marR="90864" marT="32848" marB="32848">
                    <a:solidFill>
                      <a:srgbClr val="E9F1F5"/>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More </a:t>
                      </a:r>
                      <a:r>
                        <a:rPr lang="en-US" altLang="zh-CN" sz="900" baseline="0" dirty="0" smtClean="0">
                          <a:solidFill>
                            <a:srgbClr val="4D4D4D"/>
                          </a:solidFill>
                          <a:latin typeface="Arial" pitchFamily="34" charset="0"/>
                          <a:ea typeface="微软雅黑" panose="020B0503020204020204" pitchFamily="34" charset="-122"/>
                          <a:cs typeface="Arial" pitchFamily="34" charset="0"/>
                        </a:rPr>
                        <a:t>employees</a:t>
                      </a:r>
                    </a:p>
                  </a:txBody>
                  <a:tcPr marL="90864" marR="90864" marT="32848" marB="32848">
                    <a:solidFill>
                      <a:srgbClr val="E9F1F5"/>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Less</a:t>
                      </a:r>
                      <a:r>
                        <a:rPr lang="en-US" altLang="zh-CN" sz="900" baseline="0" dirty="0" smtClean="0">
                          <a:solidFill>
                            <a:srgbClr val="4D4D4D"/>
                          </a:solidFill>
                          <a:latin typeface="Arial" pitchFamily="34" charset="0"/>
                          <a:ea typeface="微软雅黑" panose="020B0503020204020204" pitchFamily="34" charset="-122"/>
                          <a:cs typeface="Arial" pitchFamily="34" charset="0"/>
                        </a:rPr>
                        <a:t> than </a:t>
                      </a:r>
                      <a:r>
                        <a:rPr lang="en-US" altLang="zh-CN" sz="900" dirty="0" smtClean="0">
                          <a:solidFill>
                            <a:srgbClr val="4D4D4D"/>
                          </a:solidFill>
                          <a:latin typeface="Arial" pitchFamily="34" charset="0"/>
                          <a:ea typeface="微软雅黑" panose="020B0503020204020204" pitchFamily="34" charset="-122"/>
                          <a:cs typeface="Arial" pitchFamily="34" charset="0"/>
                        </a:rPr>
                        <a:t>200</a:t>
                      </a:r>
                    </a:p>
                  </a:txBody>
                  <a:tcPr marL="90864" marR="90864" marT="32848" marB="32848">
                    <a:solidFill>
                      <a:srgbClr val="E9F1F5"/>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More</a:t>
                      </a:r>
                      <a:r>
                        <a:rPr lang="en-US" altLang="zh-CN" sz="900" baseline="0" dirty="0" smtClean="0">
                          <a:solidFill>
                            <a:srgbClr val="4D4D4D"/>
                          </a:solidFill>
                          <a:latin typeface="Arial" pitchFamily="34" charset="0"/>
                          <a:ea typeface="微软雅黑" panose="020B0503020204020204" pitchFamily="34" charset="-122"/>
                          <a:cs typeface="Arial" pitchFamily="34" charset="0"/>
                        </a:rPr>
                        <a:t> than </a:t>
                      </a:r>
                      <a:r>
                        <a:rPr lang="en-US" altLang="zh-CN" sz="900" dirty="0" smtClean="0">
                          <a:solidFill>
                            <a:srgbClr val="4D4D4D"/>
                          </a:solidFill>
                          <a:latin typeface="Arial" pitchFamily="34" charset="0"/>
                          <a:ea typeface="微软雅黑" panose="020B0503020204020204" pitchFamily="34" charset="-122"/>
                          <a:cs typeface="Arial" pitchFamily="34" charset="0"/>
                        </a:rPr>
                        <a:t>500</a:t>
                      </a:r>
                    </a:p>
                  </a:txBody>
                  <a:tcPr marL="90864" marR="90864" marT="32848" marB="32848">
                    <a:solidFill>
                      <a:srgbClr val="E9F1F5"/>
                    </a:solidFill>
                  </a:tcPr>
                </a:tc>
              </a:tr>
              <a:tr h="354563">
                <a:tc vMerge="1">
                  <a:txBody>
                    <a:bodyPr/>
                    <a:lstStyle/>
                    <a:p>
                      <a:endParaRPr lang="zh-CN"/>
                    </a:p>
                  </a:txBody>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Revenue growth</a:t>
                      </a:r>
                    </a:p>
                  </a:txBody>
                  <a:tcPr marL="90864" marR="90864" marT="32848" marB="32848">
                    <a:solidFill>
                      <a:srgbClr val="D0E3EA"/>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GBP26</a:t>
                      </a:r>
                      <a:r>
                        <a:rPr lang="en-US" altLang="zh-CN" sz="900" baseline="0" dirty="0" smtClean="0">
                          <a:solidFill>
                            <a:srgbClr val="4D4D4D"/>
                          </a:solidFill>
                          <a:latin typeface="Arial" pitchFamily="34" charset="0"/>
                          <a:ea typeface="微软雅黑" panose="020B0503020204020204" pitchFamily="34" charset="-122"/>
                          <a:cs typeface="Arial" pitchFamily="34" charset="0"/>
                        </a:rPr>
                        <a:t>m</a:t>
                      </a:r>
                    </a:p>
                  </a:txBody>
                  <a:tcPr marL="90864" marR="90864" marT="32848" marB="32848">
                    <a:solidFill>
                      <a:srgbClr val="D0E3EA"/>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GBP40</a:t>
                      </a:r>
                      <a:r>
                        <a:rPr lang="en-US" altLang="zh-CN" sz="900" baseline="0" dirty="0" smtClean="0">
                          <a:solidFill>
                            <a:srgbClr val="4D4D4D"/>
                          </a:solidFill>
                          <a:latin typeface="Arial" pitchFamily="34" charset="0"/>
                          <a:ea typeface="微软雅黑" panose="020B0503020204020204" pitchFamily="34" charset="-122"/>
                          <a:cs typeface="Arial" pitchFamily="34" charset="0"/>
                        </a:rPr>
                        <a:t>m (</a:t>
                      </a:r>
                      <a:r>
                        <a:rPr lang="en-US" altLang="zh-CN" sz="900" dirty="0" smtClean="0">
                          <a:solidFill>
                            <a:srgbClr val="4D4D4D"/>
                          </a:solidFill>
                          <a:latin typeface="Arial" pitchFamily="34" charset="0"/>
                          <a:ea typeface="微软雅黑" panose="020B0503020204020204" pitchFamily="34" charset="-122"/>
                          <a:cs typeface="Arial" pitchFamily="34" charset="0"/>
                        </a:rPr>
                        <a:t>40</a:t>
                      </a:r>
                      <a:r>
                        <a:rPr lang="en-US" altLang="zh-CN" sz="900" baseline="0" dirty="0" smtClean="0">
                          <a:solidFill>
                            <a:srgbClr val="4D4D4D"/>
                          </a:solidFill>
                          <a:latin typeface="Arial" pitchFamily="34" charset="0"/>
                          <a:ea typeface="微软雅黑" panose="020B0503020204020204" pitchFamily="34" charset="-122"/>
                          <a:cs typeface="Arial" pitchFamily="34" charset="0"/>
                        </a:rPr>
                        <a:t>% from Huawei)</a:t>
                      </a:r>
                    </a:p>
                  </a:txBody>
                  <a:tcPr marL="90864" marR="90864" marT="32848" marB="32848">
                    <a:solidFill>
                      <a:srgbClr val="D0E3EA"/>
                    </a:solidFill>
                  </a:tcPr>
                </a:tc>
              </a:tr>
              <a:tr h="883959">
                <a:tc vMerge="1">
                  <a:txBody>
                    <a:bodyPr/>
                    <a:lstStyle/>
                    <a:p>
                      <a:endParaRPr lang="zh-CN"/>
                    </a:p>
                  </a:txBody>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Capability improved</a:t>
                      </a:r>
                    </a:p>
                  </a:txBody>
                  <a:tcPr marL="90864" marR="90864" marT="32848" marB="32848">
                    <a:solidFill>
                      <a:srgbClr val="E9F1F5"/>
                    </a:solidFill>
                  </a:tcPr>
                </a:tc>
                <a:tc>
                  <a:txBody>
                    <a:bodyPr/>
                    <a:lstStyle/>
                    <a:p>
                      <a:r>
                        <a:rPr lang="en-US" altLang="zh-CN" sz="900" baseline="0" dirty="0" smtClean="0">
                          <a:solidFill>
                            <a:srgbClr val="4D4D4D"/>
                          </a:solidFill>
                          <a:latin typeface="Arial" pitchFamily="34" charset="0"/>
                          <a:ea typeface="微软雅黑" panose="020B0503020204020204" pitchFamily="34" charset="-122"/>
                          <a:cs typeface="Arial" pitchFamily="34" charset="0"/>
                        </a:rPr>
                        <a:t>Providing raw materials only</a:t>
                      </a:r>
                    </a:p>
                  </a:txBody>
                  <a:tcPr marL="90864" marR="90864" marT="32848" marB="32848">
                    <a:solidFill>
                      <a:srgbClr val="E9F1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900" kern="1200" dirty="0" smtClean="0">
                          <a:solidFill>
                            <a:srgbClr val="4D4D4D"/>
                          </a:solidFill>
                          <a:latin typeface="Arial" pitchFamily="34" charset="0"/>
                          <a:ea typeface="微软雅黑" panose="020B0503020204020204" pitchFamily="34" charset="-122"/>
                          <a:cs typeface="Arial" pitchFamily="34" charset="0"/>
                        </a:rPr>
                        <a:t>-</a:t>
                      </a:r>
                      <a:r>
                        <a:rPr lang="en-US" altLang="zh-CN" sz="900" dirty="0" smtClean="0">
                          <a:solidFill>
                            <a:srgbClr val="4D4D4D"/>
                          </a:solidFill>
                          <a:latin typeface="Arial" pitchFamily="34" charset="0"/>
                          <a:ea typeface="微软雅黑" panose="020B0503020204020204" pitchFamily="34" charset="-122"/>
                          <a:cs typeface="Arial" pitchFamily="34" charset="0"/>
                        </a:rPr>
                        <a:t>Expanded into f</a:t>
                      </a:r>
                      <a:r>
                        <a:rPr lang="en-US" altLang="zh-CN" sz="900" kern="1200" dirty="0" smtClean="0">
                          <a:solidFill>
                            <a:srgbClr val="4D4D4D"/>
                          </a:solidFill>
                          <a:latin typeface="Arial" pitchFamily="34" charset="0"/>
                          <a:ea typeface="微软雅黑" panose="020B0503020204020204" pitchFamily="34" charset="-122"/>
                          <a:cs typeface="Arial" pitchFamily="34" charset="0"/>
                        </a:rPr>
                        <a:t>ixed network</a:t>
                      </a:r>
                      <a:r>
                        <a:rPr lang="en-US" altLang="zh-CN" sz="900" kern="1200" baseline="0" dirty="0" smtClean="0">
                          <a:solidFill>
                            <a:srgbClr val="4D4D4D"/>
                          </a:solidFill>
                          <a:latin typeface="Arial" pitchFamily="34" charset="0"/>
                          <a:ea typeface="微软雅黑" panose="020B0503020204020204" pitchFamily="34" charset="-122"/>
                          <a:cs typeface="Arial" pitchFamily="34" charset="0"/>
                        </a:rPr>
                        <a:t> engineering services and improved employees' expertise.</a:t>
                      </a:r>
                    </a:p>
                  </a:txBody>
                  <a:tcPr marL="90864" marR="90864" marT="32848" marB="32848">
                    <a:solidFill>
                      <a:srgbClr val="E9F1F5"/>
                    </a:solidFill>
                  </a:tcPr>
                </a:tc>
              </a:tr>
              <a:tr h="126878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600" b="1" dirty="0" smtClean="0">
                          <a:solidFill>
                            <a:srgbClr val="4D4D4D"/>
                          </a:solidFill>
                          <a:latin typeface="Arial" pitchFamily="34" charset="0"/>
                          <a:ea typeface="微软雅黑" panose="020B0503020204020204" pitchFamily="34" charset="-122"/>
                          <a:cs typeface="Arial" pitchFamily="34" charset="0"/>
                        </a:rPr>
                        <a:t>CIP</a:t>
                      </a:r>
                      <a:r>
                        <a:rPr lang="en-US" altLang="zh-CN" sz="900" baseline="0" dirty="0" smtClean="0">
                          <a:solidFill>
                            <a:srgbClr val="4D4D4D"/>
                          </a:solidFill>
                          <a:latin typeface="Arial" pitchFamily="34" charset="0"/>
                          <a:ea typeface="微软雅黑" panose="020B0503020204020204" pitchFamily="34" charset="-122"/>
                          <a:cs typeface="Arial" pitchFamily="34" charset="0"/>
                        </a:rPr>
                        <a:t> </a:t>
                      </a:r>
                      <a:r>
                        <a:rPr lang="en-US" altLang="zh-CN" sz="900" kern="1200" baseline="0" dirty="0" err="1" smtClean="0">
                          <a:solidFill>
                            <a:srgbClr val="4D4D4D"/>
                          </a:solidFill>
                          <a:latin typeface="Arial" pitchFamily="34" charset="0"/>
                          <a:ea typeface="微软雅黑" panose="020B0503020204020204" pitchFamily="34" charset="-122"/>
                          <a:cs typeface="Arial" pitchFamily="34" charset="0"/>
                        </a:rPr>
                        <a:t>CIP</a:t>
                      </a:r>
                      <a:r>
                        <a:rPr lang="en-US" altLang="zh-CN" sz="900" kern="1200" baseline="0" dirty="0" smtClean="0">
                          <a:solidFill>
                            <a:srgbClr val="4D4D4D"/>
                          </a:solidFill>
                          <a:latin typeface="Arial" pitchFamily="34" charset="0"/>
                          <a:ea typeface="微软雅黑" panose="020B0503020204020204" pitchFamily="34" charset="-122"/>
                          <a:cs typeface="Arial" pitchFamily="34" charset="0"/>
                        </a:rPr>
                        <a:t> is a UK-based technology company specialized in researching optical chips and photonics and was acquired by Huawei in January 2012.</a:t>
                      </a:r>
                    </a:p>
                  </a:txBody>
                  <a:tcPr marL="90864" marR="90864" marT="32848" marB="32848">
                    <a:solidFill>
                      <a:srgbClr val="D0E3EA"/>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More investment;</a:t>
                      </a:r>
                      <a:r>
                        <a:rPr lang="en-US" altLang="zh-CN" sz="900" baseline="0" dirty="0" smtClean="0">
                          <a:solidFill>
                            <a:srgbClr val="4D4D4D"/>
                          </a:solidFill>
                          <a:latin typeface="Arial" pitchFamily="34" charset="0"/>
                          <a:ea typeface="微软雅黑" panose="020B0503020204020204" pitchFamily="34" charset="-122"/>
                          <a:cs typeface="Arial" pitchFamily="34" charset="0"/>
                        </a:rPr>
                        <a:t> enabling industry-level innovation</a:t>
                      </a:r>
                    </a:p>
                  </a:txBody>
                  <a:tcPr marL="90864" marR="90864" marT="32848" marB="32848">
                    <a:solidFill>
                      <a:srgbClr val="D0E3EA"/>
                    </a:solidFill>
                  </a:tcPr>
                </a:tc>
                <a:tc>
                  <a:txBody>
                    <a:bodyPr/>
                    <a:lstStyle/>
                    <a:p>
                      <a:r>
                        <a:rPr lang="en-US" altLang="zh-CN" sz="900" dirty="0" smtClean="0">
                          <a:solidFill>
                            <a:srgbClr val="4D4D4D"/>
                          </a:solidFill>
                          <a:latin typeface="Arial" pitchFamily="34" charset="0"/>
                          <a:ea typeface="微软雅黑" panose="020B0503020204020204" pitchFamily="34" charset="-122"/>
                          <a:cs typeface="Arial" pitchFamily="34" charset="0"/>
                        </a:rPr>
                        <a:t>Annual investment:</a:t>
                      </a:r>
                      <a:r>
                        <a:rPr lang="en-US" altLang="zh-CN" sz="900" baseline="0" dirty="0" smtClean="0">
                          <a:solidFill>
                            <a:srgbClr val="4D4D4D"/>
                          </a:solidFill>
                          <a:latin typeface="Arial" pitchFamily="34" charset="0"/>
                          <a:ea typeface="微软雅黑" panose="020B0503020204020204" pitchFamily="34" charset="-122"/>
                          <a:cs typeface="Arial" pitchFamily="34" charset="0"/>
                        </a:rPr>
                        <a:t> US$6m</a:t>
                      </a:r>
                    </a:p>
                  </a:txBody>
                  <a:tcPr marL="90864" marR="90864" marT="32848" marB="32848">
                    <a:solidFill>
                      <a:srgbClr val="D0E3EA"/>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900" kern="1200" dirty="0" smtClean="0">
                          <a:solidFill>
                            <a:srgbClr val="4D4D4D"/>
                          </a:solidFill>
                          <a:latin typeface="Arial" pitchFamily="34" charset="0"/>
                          <a:ea typeface="微软雅黑" panose="020B0503020204020204" pitchFamily="34" charset="-122"/>
                          <a:cs typeface="Arial" pitchFamily="34" charset="0"/>
                        </a:rPr>
                        <a:t>-</a:t>
                      </a:r>
                      <a:r>
                        <a:rPr lang="en-US" altLang="zh-CN" sz="900" dirty="0" smtClean="0">
                          <a:solidFill>
                            <a:srgbClr val="4D4D4D"/>
                          </a:solidFill>
                          <a:latin typeface="Arial" pitchFamily="34" charset="0"/>
                          <a:ea typeface="微软雅黑" panose="020B0503020204020204" pitchFamily="34" charset="-122"/>
                          <a:cs typeface="Arial" pitchFamily="34" charset="0"/>
                        </a:rPr>
                        <a:t>Annual investment:</a:t>
                      </a:r>
                      <a:r>
                        <a:rPr lang="en-US" altLang="zh-CN" sz="900" baseline="0" dirty="0" smtClean="0">
                          <a:solidFill>
                            <a:srgbClr val="4D4D4D"/>
                          </a:solidFill>
                          <a:latin typeface="Arial" pitchFamily="34" charset="0"/>
                          <a:ea typeface="微软雅黑" panose="020B0503020204020204" pitchFamily="34" charset="-122"/>
                          <a:cs typeface="Arial" pitchFamily="34" charset="0"/>
                        </a:rPr>
                        <a:t> US$10m+</a:t>
                      </a:r>
                      <a:endParaRPr lang="en-US" altLang="zh-CN" sz="900" kern="1200" baseline="0" dirty="0" smtClean="0">
                        <a:solidFill>
                          <a:srgbClr val="4D4D4D"/>
                        </a:solidFill>
                        <a:latin typeface="Arial" pitchFamily="34" charset="0"/>
                        <a:ea typeface="微软雅黑" panose="020B0503020204020204" pitchFamily="34" charset="-122"/>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defRPr/>
                      </a:pPr>
                      <a:r>
                        <a:rPr lang="en-US" altLang="zh-CN" sz="900" kern="1200" dirty="0" smtClean="0">
                          <a:solidFill>
                            <a:srgbClr val="4D4D4D"/>
                          </a:solidFill>
                          <a:latin typeface="Arial" pitchFamily="34" charset="0"/>
                          <a:ea typeface="微软雅黑" panose="020B0503020204020204" pitchFamily="34" charset="-122"/>
                          <a:cs typeface="Arial" pitchFamily="34" charset="0"/>
                        </a:rPr>
                        <a:t>-CIP's technologies</a:t>
                      </a:r>
                      <a:r>
                        <a:rPr lang="en-US" altLang="zh-CN" sz="900" kern="1200" baseline="0" dirty="0" smtClean="0">
                          <a:solidFill>
                            <a:srgbClr val="4D4D4D"/>
                          </a:solidFill>
                          <a:latin typeface="Arial" pitchFamily="34" charset="0"/>
                          <a:ea typeface="微软雅黑" panose="020B0503020204020204" pitchFamily="34" charset="-122"/>
                          <a:cs typeface="Arial" pitchFamily="34" charset="0"/>
                        </a:rPr>
                        <a:t> have been used in many Huawei products which create about US$3.6bn in sales each year.</a:t>
                      </a:r>
                    </a:p>
                    <a:p>
                      <a:pPr marL="0" marR="0" lvl="1" indent="0" algn="l" defTabSz="914400" rtl="0" eaLnBrk="1" fontAlgn="auto" latinLnBrk="0" hangingPunct="1">
                        <a:lnSpc>
                          <a:spcPct val="100000"/>
                        </a:lnSpc>
                        <a:spcBef>
                          <a:spcPts val="0"/>
                        </a:spcBef>
                        <a:spcAft>
                          <a:spcPts val="0"/>
                        </a:spcAft>
                        <a:buClrTx/>
                        <a:buSzTx/>
                        <a:buFontTx/>
                        <a:buNone/>
                        <a:defRPr/>
                      </a:pPr>
                      <a:r>
                        <a:rPr lang="en-US" altLang="zh-CN" sz="900" kern="1200" dirty="0" smtClean="0">
                          <a:solidFill>
                            <a:srgbClr val="4D4D4D"/>
                          </a:solidFill>
                          <a:latin typeface="Arial" pitchFamily="34" charset="0"/>
                          <a:ea typeface="微软雅黑" panose="020B0503020204020204" pitchFamily="34" charset="-122"/>
                          <a:cs typeface="Arial" pitchFamily="34" charset="0"/>
                        </a:rPr>
                        <a:t>-After</a:t>
                      </a:r>
                      <a:r>
                        <a:rPr lang="en-US" altLang="zh-CN" sz="900" kern="1200" baseline="0" dirty="0" smtClean="0">
                          <a:solidFill>
                            <a:srgbClr val="4D4D4D"/>
                          </a:solidFill>
                          <a:latin typeface="Arial" pitchFamily="34" charset="0"/>
                          <a:ea typeface="微软雅黑" panose="020B0503020204020204" pitchFamily="34" charset="-122"/>
                          <a:cs typeface="Arial" pitchFamily="34" charset="0"/>
                        </a:rPr>
                        <a:t> the acquisition, CIP became Huawei's major photonics laboratory and remains an active member of the EU's research community. The CIP team is now involved in five EU sponsored development programs.</a:t>
                      </a:r>
                    </a:p>
                  </a:txBody>
                  <a:tcPr marL="90864" marR="90864" marT="32848" marB="32848">
                    <a:solidFill>
                      <a:srgbClr val="D0E3EA"/>
                    </a:solidFill>
                  </a:tcPr>
                </a:tc>
              </a:tr>
            </a:tbl>
          </a:graphicData>
        </a:graphic>
      </p:graphicFrame>
      <p:grpSp>
        <p:nvGrpSpPr>
          <p:cNvPr id="5" name="组合 4"/>
          <p:cNvGrpSpPr/>
          <p:nvPr/>
        </p:nvGrpSpPr>
        <p:grpSpPr>
          <a:xfrm>
            <a:off x="1017101" y="1711303"/>
            <a:ext cx="1841106" cy="626188"/>
            <a:chOff x="13529" y="2236"/>
            <a:chExt cx="1926" cy="906"/>
          </a:xfrm>
        </p:grpSpPr>
        <p:sp>
          <p:nvSpPr>
            <p:cNvPr id="2" name="圆角矩形 1"/>
            <p:cNvSpPr/>
            <p:nvPr/>
          </p:nvSpPr>
          <p:spPr>
            <a:xfrm>
              <a:off x="13529" y="2236"/>
              <a:ext cx="1927" cy="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16" name="图片 8" descr="NUEVO LOGO fondo blanco.jpg"/>
            <p:cNvPicPr>
              <a:picLocks noChangeAspect="1"/>
            </p:cNvPicPr>
            <p:nvPr/>
          </p:nvPicPr>
          <p:blipFill>
            <a:blip r:embed="rId2" cstate="print"/>
            <a:srcRect l="1182" t="2391" r="1582" b="3573"/>
            <a:stretch>
              <a:fillRect/>
            </a:stretch>
          </p:blipFill>
          <p:spPr bwMode="auto">
            <a:xfrm>
              <a:off x="13976" y="2325"/>
              <a:ext cx="1034" cy="729"/>
            </a:xfrm>
            <a:prstGeom prst="rect">
              <a:avLst/>
            </a:prstGeom>
            <a:noFill/>
            <a:ln w="9525">
              <a:noFill/>
              <a:miter lim="800000"/>
              <a:headEnd/>
              <a:tailEnd/>
            </a:ln>
          </p:spPr>
        </p:pic>
      </p:grpSp>
      <p:grpSp>
        <p:nvGrpSpPr>
          <p:cNvPr id="6" name="组合 5"/>
          <p:cNvGrpSpPr/>
          <p:nvPr/>
        </p:nvGrpSpPr>
        <p:grpSpPr>
          <a:xfrm>
            <a:off x="1017101" y="3219406"/>
            <a:ext cx="1841106" cy="626188"/>
            <a:chOff x="13626" y="3937"/>
            <a:chExt cx="1926" cy="906"/>
          </a:xfrm>
        </p:grpSpPr>
        <p:sp>
          <p:nvSpPr>
            <p:cNvPr id="3" name="圆角矩形 2"/>
            <p:cNvSpPr/>
            <p:nvPr/>
          </p:nvSpPr>
          <p:spPr>
            <a:xfrm>
              <a:off x="13626" y="3937"/>
              <a:ext cx="1927" cy="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17" name="Picture 68"/>
            <p:cNvPicPr>
              <a:picLocks noChangeAspect="1" noChangeArrowheads="1"/>
            </p:cNvPicPr>
            <p:nvPr/>
          </p:nvPicPr>
          <p:blipFill>
            <a:blip r:embed="rId3" cstate="print"/>
            <a:srcRect/>
            <a:stretch>
              <a:fillRect/>
            </a:stretch>
          </p:blipFill>
          <p:spPr bwMode="auto">
            <a:xfrm>
              <a:off x="13998" y="4035"/>
              <a:ext cx="1183" cy="71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9"/>
          <p:cNvGrpSpPr/>
          <p:nvPr/>
        </p:nvGrpSpPr>
        <p:grpSpPr>
          <a:xfrm>
            <a:off x="-150487" y="672654"/>
            <a:ext cx="12144091" cy="4350132"/>
            <a:chOff x="608855" y="1010479"/>
            <a:chExt cx="10926067" cy="5062477"/>
          </a:xfrm>
        </p:grpSpPr>
        <p:pic>
          <p:nvPicPr>
            <p:cNvPr id="40" name="Picture 20" descr="C:\Users\qqq\Desktop\美化55\线2.PNG"/>
            <p:cNvPicPr>
              <a:picLocks noChangeAspect="1" noChangeArrowheads="1"/>
            </p:cNvPicPr>
            <p:nvPr/>
          </p:nvPicPr>
          <p:blipFill>
            <a:blip r:embed="rId2" cstate="screen"/>
            <a:srcRect/>
            <a:stretch>
              <a:fillRect/>
            </a:stretch>
          </p:blipFill>
          <p:spPr bwMode="auto">
            <a:xfrm rot="791932">
              <a:off x="2455906" y="3358500"/>
              <a:ext cx="2044265" cy="679196"/>
            </a:xfrm>
            <a:prstGeom prst="rect">
              <a:avLst/>
            </a:prstGeom>
            <a:noFill/>
            <a:ln w="9525">
              <a:noFill/>
              <a:miter lim="800000"/>
              <a:headEnd/>
              <a:tailEnd/>
            </a:ln>
          </p:spPr>
        </p:pic>
        <p:pic>
          <p:nvPicPr>
            <p:cNvPr id="41" name="Picture 20" descr="C:\Users\qqq\Desktop\美化55\线2.PNG"/>
            <p:cNvPicPr>
              <a:picLocks noChangeAspect="1" noChangeArrowheads="1"/>
            </p:cNvPicPr>
            <p:nvPr/>
          </p:nvPicPr>
          <p:blipFill>
            <a:blip r:embed="rId3" cstate="screen"/>
            <a:srcRect/>
            <a:stretch>
              <a:fillRect/>
            </a:stretch>
          </p:blipFill>
          <p:spPr bwMode="auto">
            <a:xfrm rot="306089">
              <a:off x="4317749" y="3307122"/>
              <a:ext cx="7014630" cy="895442"/>
            </a:xfrm>
            <a:prstGeom prst="rect">
              <a:avLst/>
            </a:prstGeom>
            <a:noFill/>
            <a:ln w="9525">
              <a:noFill/>
              <a:miter lim="800000"/>
              <a:headEnd/>
              <a:tailEnd/>
            </a:ln>
          </p:spPr>
        </p:pic>
        <p:grpSp>
          <p:nvGrpSpPr>
            <p:cNvPr id="3" name="Group 425"/>
            <p:cNvGrpSpPr/>
            <p:nvPr/>
          </p:nvGrpSpPr>
          <p:grpSpPr>
            <a:xfrm>
              <a:off x="3478191" y="1010479"/>
              <a:ext cx="3960251" cy="5062477"/>
              <a:chOff x="1312430" y="1066800"/>
              <a:chExt cx="2131622" cy="2390775"/>
            </a:xfrm>
            <a:solidFill>
              <a:schemeClr val="bg1">
                <a:lumMod val="75000"/>
              </a:schemeClr>
            </a:solidFill>
          </p:grpSpPr>
          <p:sp>
            <p:nvSpPr>
              <p:cNvPr id="82" name="Freeform 118"/>
              <p:cNvSpPr>
                <a:spLocks noChangeAspect="1"/>
              </p:cNvSpPr>
              <p:nvPr/>
            </p:nvSpPr>
            <p:spPr bwMode="auto">
              <a:xfrm>
                <a:off x="1519294" y="3147152"/>
                <a:ext cx="2997" cy="2502"/>
              </a:xfrm>
              <a:custGeom>
                <a:avLst/>
                <a:gdLst/>
                <a:ahLst/>
                <a:cxnLst>
                  <a:cxn ang="0">
                    <a:pos x="1" y="2"/>
                  </a:cxn>
                  <a:cxn ang="0">
                    <a:pos x="1" y="3"/>
                  </a:cxn>
                  <a:cxn ang="0">
                    <a:pos x="0" y="3"/>
                  </a:cxn>
                  <a:cxn ang="0">
                    <a:pos x="0" y="2"/>
                  </a:cxn>
                  <a:cxn ang="0">
                    <a:pos x="0" y="0"/>
                  </a:cxn>
                  <a:cxn ang="0">
                    <a:pos x="1" y="2"/>
                  </a:cxn>
                </a:cxnLst>
                <a:rect l="0" t="0" r="r" b="b"/>
                <a:pathLst>
                  <a:path w="1" h="3">
                    <a:moveTo>
                      <a:pt x="1" y="2"/>
                    </a:moveTo>
                    <a:lnTo>
                      <a:pt x="1" y="3"/>
                    </a:lnTo>
                    <a:lnTo>
                      <a:pt x="0" y="3"/>
                    </a:lnTo>
                    <a:lnTo>
                      <a:pt x="0" y="2"/>
                    </a:lnTo>
                    <a:lnTo>
                      <a:pt x="0" y="0"/>
                    </a:lnTo>
                    <a:lnTo>
                      <a:pt x="1" y="2"/>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83" name="Freeform 125"/>
              <p:cNvSpPr>
                <a:spLocks noChangeAspect="1"/>
              </p:cNvSpPr>
              <p:nvPr/>
            </p:nvSpPr>
            <p:spPr bwMode="auto">
              <a:xfrm>
                <a:off x="2187864" y="3092075"/>
                <a:ext cx="209865" cy="365500"/>
              </a:xfrm>
              <a:custGeom>
                <a:avLst/>
                <a:gdLst/>
                <a:ahLst/>
                <a:cxnLst>
                  <a:cxn ang="0">
                    <a:pos x="124" y="367"/>
                  </a:cxn>
                  <a:cxn ang="0">
                    <a:pos x="98" y="387"/>
                  </a:cxn>
                  <a:cxn ang="0">
                    <a:pos x="85" y="335"/>
                  </a:cxn>
                  <a:cxn ang="0">
                    <a:pos x="73" y="282"/>
                  </a:cxn>
                  <a:cxn ang="0">
                    <a:pos x="37" y="242"/>
                  </a:cxn>
                  <a:cxn ang="0">
                    <a:pos x="0" y="190"/>
                  </a:cxn>
                  <a:cxn ang="0">
                    <a:pos x="19" y="149"/>
                  </a:cxn>
                  <a:cxn ang="0">
                    <a:pos x="40" y="108"/>
                  </a:cxn>
                  <a:cxn ang="0">
                    <a:pos x="36" y="33"/>
                  </a:cxn>
                  <a:cxn ang="0">
                    <a:pos x="45" y="18"/>
                  </a:cxn>
                  <a:cxn ang="0">
                    <a:pos x="98" y="0"/>
                  </a:cxn>
                  <a:cxn ang="0">
                    <a:pos x="116" y="11"/>
                  </a:cxn>
                  <a:cxn ang="0">
                    <a:pos x="128" y="29"/>
                  </a:cxn>
                  <a:cxn ang="0">
                    <a:pos x="157" y="12"/>
                  </a:cxn>
                  <a:cxn ang="0">
                    <a:pos x="134" y="69"/>
                  </a:cxn>
                  <a:cxn ang="0">
                    <a:pos x="162" y="109"/>
                  </a:cxn>
                  <a:cxn ang="0">
                    <a:pos x="140" y="144"/>
                  </a:cxn>
                  <a:cxn ang="0">
                    <a:pos x="115" y="176"/>
                  </a:cxn>
                  <a:cxn ang="0">
                    <a:pos x="157" y="203"/>
                  </a:cxn>
                  <a:cxn ang="0">
                    <a:pos x="186" y="224"/>
                  </a:cxn>
                  <a:cxn ang="0">
                    <a:pos x="183" y="269"/>
                  </a:cxn>
                  <a:cxn ang="0">
                    <a:pos x="154" y="294"/>
                  </a:cxn>
                  <a:cxn ang="0">
                    <a:pos x="124" y="321"/>
                  </a:cxn>
                  <a:cxn ang="0">
                    <a:pos x="124" y="367"/>
                  </a:cxn>
                </a:cxnLst>
                <a:rect l="0" t="0" r="r" b="b"/>
                <a:pathLst>
                  <a:path w="186" h="387">
                    <a:moveTo>
                      <a:pt x="124" y="367"/>
                    </a:moveTo>
                    <a:lnTo>
                      <a:pt x="98" y="387"/>
                    </a:lnTo>
                    <a:lnTo>
                      <a:pt x="85" y="335"/>
                    </a:lnTo>
                    <a:lnTo>
                      <a:pt x="73" y="282"/>
                    </a:lnTo>
                    <a:lnTo>
                      <a:pt x="37" y="242"/>
                    </a:lnTo>
                    <a:lnTo>
                      <a:pt x="0" y="190"/>
                    </a:lnTo>
                    <a:lnTo>
                      <a:pt x="19" y="149"/>
                    </a:lnTo>
                    <a:lnTo>
                      <a:pt x="40" y="108"/>
                    </a:lnTo>
                    <a:lnTo>
                      <a:pt x="36" y="33"/>
                    </a:lnTo>
                    <a:lnTo>
                      <a:pt x="45" y="18"/>
                    </a:lnTo>
                    <a:lnTo>
                      <a:pt x="98" y="0"/>
                    </a:lnTo>
                    <a:lnTo>
                      <a:pt x="116" y="11"/>
                    </a:lnTo>
                    <a:lnTo>
                      <a:pt x="128" y="29"/>
                    </a:lnTo>
                    <a:lnTo>
                      <a:pt x="157" y="12"/>
                    </a:lnTo>
                    <a:lnTo>
                      <a:pt x="134" y="69"/>
                    </a:lnTo>
                    <a:lnTo>
                      <a:pt x="162" y="109"/>
                    </a:lnTo>
                    <a:lnTo>
                      <a:pt x="140" y="144"/>
                    </a:lnTo>
                    <a:lnTo>
                      <a:pt x="115" y="176"/>
                    </a:lnTo>
                    <a:lnTo>
                      <a:pt x="157" y="203"/>
                    </a:lnTo>
                    <a:lnTo>
                      <a:pt x="186" y="224"/>
                    </a:lnTo>
                    <a:lnTo>
                      <a:pt x="183" y="269"/>
                    </a:lnTo>
                    <a:lnTo>
                      <a:pt x="154" y="294"/>
                    </a:lnTo>
                    <a:lnTo>
                      <a:pt x="124" y="321"/>
                    </a:lnTo>
                    <a:lnTo>
                      <a:pt x="124" y="367"/>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84" name="Freeform 266"/>
              <p:cNvSpPr>
                <a:spLocks noChangeAspect="1"/>
              </p:cNvSpPr>
              <p:nvPr/>
            </p:nvSpPr>
            <p:spPr bwMode="auto">
              <a:xfrm>
                <a:off x="2820453" y="2829216"/>
                <a:ext cx="122921" cy="75104"/>
              </a:xfrm>
              <a:custGeom>
                <a:avLst/>
                <a:gdLst/>
                <a:ahLst/>
                <a:cxnLst>
                  <a:cxn ang="0">
                    <a:pos x="30" y="80"/>
                  </a:cxn>
                  <a:cxn ang="0">
                    <a:pos x="0" y="24"/>
                  </a:cxn>
                  <a:cxn ang="0">
                    <a:pos x="9" y="22"/>
                  </a:cxn>
                  <a:cxn ang="0">
                    <a:pos x="11" y="16"/>
                  </a:cxn>
                  <a:cxn ang="0">
                    <a:pos x="24" y="9"/>
                  </a:cxn>
                  <a:cxn ang="0">
                    <a:pos x="36" y="13"/>
                  </a:cxn>
                  <a:cxn ang="0">
                    <a:pos x="41" y="4"/>
                  </a:cxn>
                  <a:cxn ang="0">
                    <a:pos x="48" y="6"/>
                  </a:cxn>
                  <a:cxn ang="0">
                    <a:pos x="59" y="7"/>
                  </a:cxn>
                  <a:cxn ang="0">
                    <a:pos x="63" y="4"/>
                  </a:cxn>
                  <a:cxn ang="0">
                    <a:pos x="78" y="0"/>
                  </a:cxn>
                  <a:cxn ang="0">
                    <a:pos x="90" y="12"/>
                  </a:cxn>
                  <a:cxn ang="0">
                    <a:pos x="98" y="6"/>
                  </a:cxn>
                  <a:cxn ang="0">
                    <a:pos x="105" y="16"/>
                  </a:cxn>
                  <a:cxn ang="0">
                    <a:pos x="111" y="56"/>
                  </a:cxn>
                  <a:cxn ang="0">
                    <a:pos x="30" y="80"/>
                  </a:cxn>
                </a:cxnLst>
                <a:rect l="0" t="0" r="r" b="b"/>
                <a:pathLst>
                  <a:path w="111" h="80">
                    <a:moveTo>
                      <a:pt x="30" y="80"/>
                    </a:moveTo>
                    <a:lnTo>
                      <a:pt x="0" y="24"/>
                    </a:lnTo>
                    <a:lnTo>
                      <a:pt x="9" y="22"/>
                    </a:lnTo>
                    <a:lnTo>
                      <a:pt x="11" y="16"/>
                    </a:lnTo>
                    <a:lnTo>
                      <a:pt x="24" y="9"/>
                    </a:lnTo>
                    <a:lnTo>
                      <a:pt x="36" y="13"/>
                    </a:lnTo>
                    <a:lnTo>
                      <a:pt x="41" y="4"/>
                    </a:lnTo>
                    <a:lnTo>
                      <a:pt x="48" y="6"/>
                    </a:lnTo>
                    <a:lnTo>
                      <a:pt x="59" y="7"/>
                    </a:lnTo>
                    <a:lnTo>
                      <a:pt x="63" y="4"/>
                    </a:lnTo>
                    <a:lnTo>
                      <a:pt x="78" y="0"/>
                    </a:lnTo>
                    <a:lnTo>
                      <a:pt x="90" y="12"/>
                    </a:lnTo>
                    <a:lnTo>
                      <a:pt x="98" y="6"/>
                    </a:lnTo>
                    <a:lnTo>
                      <a:pt x="105" y="16"/>
                    </a:lnTo>
                    <a:lnTo>
                      <a:pt x="111" y="56"/>
                    </a:lnTo>
                    <a:lnTo>
                      <a:pt x="30" y="8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85" name="Freeform 267"/>
              <p:cNvSpPr>
                <a:spLocks noChangeAspect="1"/>
              </p:cNvSpPr>
              <p:nvPr/>
            </p:nvSpPr>
            <p:spPr bwMode="auto">
              <a:xfrm>
                <a:off x="2913392" y="2731582"/>
                <a:ext cx="302804" cy="150205"/>
              </a:xfrm>
              <a:custGeom>
                <a:avLst/>
                <a:gdLst/>
                <a:ahLst/>
                <a:cxnLst>
                  <a:cxn ang="0">
                    <a:pos x="15" y="13"/>
                  </a:cxn>
                  <a:cxn ang="0">
                    <a:pos x="4" y="0"/>
                  </a:cxn>
                  <a:cxn ang="0">
                    <a:pos x="0" y="33"/>
                  </a:cxn>
                  <a:cxn ang="0">
                    <a:pos x="20" y="64"/>
                  </a:cxn>
                  <a:cxn ang="0">
                    <a:pos x="1" y="91"/>
                  </a:cxn>
                  <a:cxn ang="0">
                    <a:pos x="15" y="109"/>
                  </a:cxn>
                  <a:cxn ang="0">
                    <a:pos x="22" y="119"/>
                  </a:cxn>
                  <a:cxn ang="0">
                    <a:pos x="28" y="159"/>
                  </a:cxn>
                  <a:cxn ang="0">
                    <a:pos x="79" y="150"/>
                  </a:cxn>
                  <a:cxn ang="0">
                    <a:pos x="156" y="159"/>
                  </a:cxn>
                  <a:cxn ang="0">
                    <a:pos x="173" y="145"/>
                  </a:cxn>
                  <a:cxn ang="0">
                    <a:pos x="182" y="137"/>
                  </a:cxn>
                  <a:cxn ang="0">
                    <a:pos x="189" y="125"/>
                  </a:cxn>
                  <a:cxn ang="0">
                    <a:pos x="253" y="122"/>
                  </a:cxn>
                  <a:cxn ang="0">
                    <a:pos x="234" y="98"/>
                  </a:cxn>
                  <a:cxn ang="0">
                    <a:pos x="243" y="79"/>
                  </a:cxn>
                  <a:cxn ang="0">
                    <a:pos x="255" y="45"/>
                  </a:cxn>
                  <a:cxn ang="0">
                    <a:pos x="267" y="25"/>
                  </a:cxn>
                  <a:cxn ang="0">
                    <a:pos x="182" y="7"/>
                  </a:cxn>
                  <a:cxn ang="0">
                    <a:pos x="113" y="30"/>
                  </a:cxn>
                  <a:cxn ang="0">
                    <a:pos x="64" y="21"/>
                  </a:cxn>
                  <a:cxn ang="0">
                    <a:pos x="15" y="13"/>
                  </a:cxn>
                </a:cxnLst>
                <a:rect l="0" t="0" r="r" b="b"/>
                <a:pathLst>
                  <a:path w="267" h="159">
                    <a:moveTo>
                      <a:pt x="15" y="13"/>
                    </a:moveTo>
                    <a:lnTo>
                      <a:pt x="4" y="0"/>
                    </a:lnTo>
                    <a:lnTo>
                      <a:pt x="0" y="33"/>
                    </a:lnTo>
                    <a:lnTo>
                      <a:pt x="20" y="64"/>
                    </a:lnTo>
                    <a:lnTo>
                      <a:pt x="1" y="91"/>
                    </a:lnTo>
                    <a:lnTo>
                      <a:pt x="15" y="109"/>
                    </a:lnTo>
                    <a:lnTo>
                      <a:pt x="22" y="119"/>
                    </a:lnTo>
                    <a:lnTo>
                      <a:pt x="28" y="159"/>
                    </a:lnTo>
                    <a:lnTo>
                      <a:pt x="79" y="150"/>
                    </a:lnTo>
                    <a:lnTo>
                      <a:pt x="156" y="159"/>
                    </a:lnTo>
                    <a:lnTo>
                      <a:pt x="173" y="145"/>
                    </a:lnTo>
                    <a:lnTo>
                      <a:pt x="182" y="137"/>
                    </a:lnTo>
                    <a:lnTo>
                      <a:pt x="189" y="125"/>
                    </a:lnTo>
                    <a:lnTo>
                      <a:pt x="253" y="122"/>
                    </a:lnTo>
                    <a:lnTo>
                      <a:pt x="234" y="98"/>
                    </a:lnTo>
                    <a:lnTo>
                      <a:pt x="243" y="79"/>
                    </a:lnTo>
                    <a:lnTo>
                      <a:pt x="255" y="45"/>
                    </a:lnTo>
                    <a:lnTo>
                      <a:pt x="267" y="25"/>
                    </a:lnTo>
                    <a:lnTo>
                      <a:pt x="182" y="7"/>
                    </a:lnTo>
                    <a:lnTo>
                      <a:pt x="113" y="30"/>
                    </a:lnTo>
                    <a:lnTo>
                      <a:pt x="64" y="21"/>
                    </a:lnTo>
                    <a:lnTo>
                      <a:pt x="15" y="13"/>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86" name="Freeform 268"/>
              <p:cNvSpPr>
                <a:spLocks noChangeAspect="1"/>
              </p:cNvSpPr>
              <p:nvPr/>
            </p:nvSpPr>
            <p:spPr bwMode="auto">
              <a:xfrm>
                <a:off x="2769484" y="2819202"/>
                <a:ext cx="83944" cy="145198"/>
              </a:xfrm>
              <a:custGeom>
                <a:avLst/>
                <a:gdLst/>
                <a:ahLst/>
                <a:cxnLst>
                  <a:cxn ang="0">
                    <a:pos x="0" y="37"/>
                  </a:cxn>
                  <a:cxn ang="0">
                    <a:pos x="10" y="110"/>
                  </a:cxn>
                  <a:cxn ang="0">
                    <a:pos x="42" y="156"/>
                  </a:cxn>
                  <a:cxn ang="0">
                    <a:pos x="52" y="142"/>
                  </a:cxn>
                  <a:cxn ang="0">
                    <a:pos x="77" y="95"/>
                  </a:cxn>
                  <a:cxn ang="0">
                    <a:pos x="77" y="92"/>
                  </a:cxn>
                  <a:cxn ang="0">
                    <a:pos x="47" y="36"/>
                  </a:cxn>
                  <a:cxn ang="0">
                    <a:pos x="34" y="7"/>
                  </a:cxn>
                  <a:cxn ang="0">
                    <a:pos x="7" y="0"/>
                  </a:cxn>
                  <a:cxn ang="0">
                    <a:pos x="0" y="37"/>
                  </a:cxn>
                </a:cxnLst>
                <a:rect l="0" t="0" r="r" b="b"/>
                <a:pathLst>
                  <a:path w="77" h="156">
                    <a:moveTo>
                      <a:pt x="0" y="37"/>
                    </a:moveTo>
                    <a:lnTo>
                      <a:pt x="10" y="110"/>
                    </a:lnTo>
                    <a:lnTo>
                      <a:pt x="42" y="156"/>
                    </a:lnTo>
                    <a:lnTo>
                      <a:pt x="52" y="142"/>
                    </a:lnTo>
                    <a:lnTo>
                      <a:pt x="77" y="95"/>
                    </a:lnTo>
                    <a:lnTo>
                      <a:pt x="77" y="92"/>
                    </a:lnTo>
                    <a:lnTo>
                      <a:pt x="47" y="36"/>
                    </a:lnTo>
                    <a:lnTo>
                      <a:pt x="34" y="7"/>
                    </a:lnTo>
                    <a:lnTo>
                      <a:pt x="7" y="0"/>
                    </a:lnTo>
                    <a:lnTo>
                      <a:pt x="0" y="37"/>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87" name="Freeform 272"/>
              <p:cNvSpPr>
                <a:spLocks noChangeAspect="1"/>
              </p:cNvSpPr>
              <p:nvPr/>
            </p:nvSpPr>
            <p:spPr bwMode="auto">
              <a:xfrm>
                <a:off x="2817456" y="2861759"/>
                <a:ext cx="311799" cy="267866"/>
              </a:xfrm>
              <a:custGeom>
                <a:avLst/>
                <a:gdLst/>
                <a:ahLst/>
                <a:cxnLst>
                  <a:cxn ang="0">
                    <a:pos x="52" y="149"/>
                  </a:cxn>
                  <a:cxn ang="0">
                    <a:pos x="20" y="136"/>
                  </a:cxn>
                  <a:cxn ang="0">
                    <a:pos x="0" y="110"/>
                  </a:cxn>
                  <a:cxn ang="0">
                    <a:pos x="10" y="96"/>
                  </a:cxn>
                  <a:cxn ang="0">
                    <a:pos x="35" y="49"/>
                  </a:cxn>
                  <a:cxn ang="0">
                    <a:pos x="35" y="46"/>
                  </a:cxn>
                  <a:cxn ang="0">
                    <a:pos x="116" y="22"/>
                  </a:cxn>
                  <a:cxn ang="0">
                    <a:pos x="167" y="13"/>
                  </a:cxn>
                  <a:cxn ang="0">
                    <a:pos x="244" y="22"/>
                  </a:cxn>
                  <a:cxn ang="0">
                    <a:pos x="261" y="8"/>
                  </a:cxn>
                  <a:cxn ang="0">
                    <a:pos x="270" y="0"/>
                  </a:cxn>
                  <a:cxn ang="0">
                    <a:pos x="280" y="19"/>
                  </a:cxn>
                  <a:cxn ang="0">
                    <a:pos x="262" y="54"/>
                  </a:cxn>
                  <a:cxn ang="0">
                    <a:pos x="208" y="43"/>
                  </a:cxn>
                  <a:cxn ang="0">
                    <a:pos x="161" y="58"/>
                  </a:cxn>
                  <a:cxn ang="0">
                    <a:pos x="183" y="82"/>
                  </a:cxn>
                  <a:cxn ang="0">
                    <a:pos x="164" y="82"/>
                  </a:cxn>
                  <a:cxn ang="0">
                    <a:pos x="167" y="93"/>
                  </a:cxn>
                  <a:cxn ang="0">
                    <a:pos x="147" y="87"/>
                  </a:cxn>
                  <a:cxn ang="0">
                    <a:pos x="158" y="99"/>
                  </a:cxn>
                  <a:cxn ang="0">
                    <a:pos x="126" y="64"/>
                  </a:cxn>
                  <a:cxn ang="0">
                    <a:pos x="113" y="73"/>
                  </a:cxn>
                  <a:cxn ang="0">
                    <a:pos x="132" y="119"/>
                  </a:cxn>
                  <a:cxn ang="0">
                    <a:pos x="143" y="143"/>
                  </a:cxn>
                  <a:cxn ang="0">
                    <a:pos x="125" y="134"/>
                  </a:cxn>
                  <a:cxn ang="0">
                    <a:pos x="131" y="154"/>
                  </a:cxn>
                  <a:cxn ang="0">
                    <a:pos x="122" y="157"/>
                  </a:cxn>
                  <a:cxn ang="0">
                    <a:pos x="183" y="199"/>
                  </a:cxn>
                  <a:cxn ang="0">
                    <a:pos x="182" y="216"/>
                  </a:cxn>
                  <a:cxn ang="0">
                    <a:pos x="158" y="206"/>
                  </a:cxn>
                  <a:cxn ang="0">
                    <a:pos x="146" y="212"/>
                  </a:cxn>
                  <a:cxn ang="0">
                    <a:pos x="158" y="236"/>
                  </a:cxn>
                  <a:cxn ang="0">
                    <a:pos x="131" y="236"/>
                  </a:cxn>
                  <a:cxn ang="0">
                    <a:pos x="149" y="285"/>
                  </a:cxn>
                  <a:cxn ang="0">
                    <a:pos x="123" y="275"/>
                  </a:cxn>
                  <a:cxn ang="0">
                    <a:pos x="116" y="285"/>
                  </a:cxn>
                  <a:cxn ang="0">
                    <a:pos x="95" y="260"/>
                  </a:cxn>
                  <a:cxn ang="0">
                    <a:pos x="89" y="270"/>
                  </a:cxn>
                  <a:cxn ang="0">
                    <a:pos x="64" y="222"/>
                  </a:cxn>
                  <a:cxn ang="0">
                    <a:pos x="61" y="203"/>
                  </a:cxn>
                  <a:cxn ang="0">
                    <a:pos x="100" y="190"/>
                  </a:cxn>
                  <a:cxn ang="0">
                    <a:pos x="141" y="202"/>
                  </a:cxn>
                  <a:cxn ang="0">
                    <a:pos x="140" y="191"/>
                  </a:cxn>
                  <a:cxn ang="0">
                    <a:pos x="113" y="181"/>
                  </a:cxn>
                  <a:cxn ang="0">
                    <a:pos x="64" y="178"/>
                  </a:cxn>
                  <a:cxn ang="0">
                    <a:pos x="52" y="179"/>
                  </a:cxn>
                  <a:cxn ang="0">
                    <a:pos x="40" y="154"/>
                  </a:cxn>
                  <a:cxn ang="0">
                    <a:pos x="52" y="149"/>
                  </a:cxn>
                </a:cxnLst>
                <a:rect l="0" t="0" r="r" b="b"/>
                <a:pathLst>
                  <a:path w="280" h="285">
                    <a:moveTo>
                      <a:pt x="52" y="149"/>
                    </a:moveTo>
                    <a:lnTo>
                      <a:pt x="20" y="136"/>
                    </a:lnTo>
                    <a:lnTo>
                      <a:pt x="0" y="110"/>
                    </a:lnTo>
                    <a:lnTo>
                      <a:pt x="10" y="96"/>
                    </a:lnTo>
                    <a:lnTo>
                      <a:pt x="35" y="49"/>
                    </a:lnTo>
                    <a:lnTo>
                      <a:pt x="35" y="46"/>
                    </a:lnTo>
                    <a:lnTo>
                      <a:pt x="116" y="22"/>
                    </a:lnTo>
                    <a:lnTo>
                      <a:pt x="167" y="13"/>
                    </a:lnTo>
                    <a:lnTo>
                      <a:pt x="244" y="22"/>
                    </a:lnTo>
                    <a:lnTo>
                      <a:pt x="261" y="8"/>
                    </a:lnTo>
                    <a:lnTo>
                      <a:pt x="270" y="0"/>
                    </a:lnTo>
                    <a:lnTo>
                      <a:pt x="280" y="19"/>
                    </a:lnTo>
                    <a:lnTo>
                      <a:pt x="262" y="54"/>
                    </a:lnTo>
                    <a:lnTo>
                      <a:pt x="208" y="43"/>
                    </a:lnTo>
                    <a:lnTo>
                      <a:pt x="161" y="58"/>
                    </a:lnTo>
                    <a:lnTo>
                      <a:pt x="183" y="82"/>
                    </a:lnTo>
                    <a:lnTo>
                      <a:pt x="164" y="82"/>
                    </a:lnTo>
                    <a:lnTo>
                      <a:pt x="167" y="93"/>
                    </a:lnTo>
                    <a:lnTo>
                      <a:pt x="147" y="87"/>
                    </a:lnTo>
                    <a:lnTo>
                      <a:pt x="158" y="99"/>
                    </a:lnTo>
                    <a:lnTo>
                      <a:pt x="126" y="64"/>
                    </a:lnTo>
                    <a:lnTo>
                      <a:pt x="113" y="73"/>
                    </a:lnTo>
                    <a:lnTo>
                      <a:pt x="132" y="119"/>
                    </a:lnTo>
                    <a:lnTo>
                      <a:pt x="143" y="143"/>
                    </a:lnTo>
                    <a:lnTo>
                      <a:pt x="125" y="134"/>
                    </a:lnTo>
                    <a:lnTo>
                      <a:pt x="131" y="154"/>
                    </a:lnTo>
                    <a:lnTo>
                      <a:pt x="122" y="157"/>
                    </a:lnTo>
                    <a:lnTo>
                      <a:pt x="183" y="199"/>
                    </a:lnTo>
                    <a:lnTo>
                      <a:pt x="182" y="216"/>
                    </a:lnTo>
                    <a:lnTo>
                      <a:pt x="158" y="206"/>
                    </a:lnTo>
                    <a:lnTo>
                      <a:pt x="146" y="212"/>
                    </a:lnTo>
                    <a:lnTo>
                      <a:pt x="158" y="236"/>
                    </a:lnTo>
                    <a:lnTo>
                      <a:pt x="131" y="236"/>
                    </a:lnTo>
                    <a:lnTo>
                      <a:pt x="149" y="285"/>
                    </a:lnTo>
                    <a:lnTo>
                      <a:pt x="123" y="275"/>
                    </a:lnTo>
                    <a:lnTo>
                      <a:pt x="116" y="285"/>
                    </a:lnTo>
                    <a:lnTo>
                      <a:pt x="95" y="260"/>
                    </a:lnTo>
                    <a:lnTo>
                      <a:pt x="89" y="270"/>
                    </a:lnTo>
                    <a:lnTo>
                      <a:pt x="64" y="222"/>
                    </a:lnTo>
                    <a:lnTo>
                      <a:pt x="61" y="203"/>
                    </a:lnTo>
                    <a:lnTo>
                      <a:pt x="100" y="190"/>
                    </a:lnTo>
                    <a:lnTo>
                      <a:pt x="141" y="202"/>
                    </a:lnTo>
                    <a:lnTo>
                      <a:pt x="140" y="191"/>
                    </a:lnTo>
                    <a:lnTo>
                      <a:pt x="113" y="181"/>
                    </a:lnTo>
                    <a:lnTo>
                      <a:pt x="64" y="178"/>
                    </a:lnTo>
                    <a:lnTo>
                      <a:pt x="52" y="179"/>
                    </a:lnTo>
                    <a:lnTo>
                      <a:pt x="40" y="154"/>
                    </a:lnTo>
                    <a:lnTo>
                      <a:pt x="52" y="149"/>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88" name="Freeform 274"/>
              <p:cNvSpPr>
                <a:spLocks noChangeAspect="1"/>
              </p:cNvSpPr>
              <p:nvPr/>
            </p:nvSpPr>
            <p:spPr bwMode="auto">
              <a:xfrm>
                <a:off x="2967358" y="3001954"/>
                <a:ext cx="80947" cy="45062"/>
              </a:xfrm>
              <a:custGeom>
                <a:avLst/>
                <a:gdLst/>
                <a:ahLst/>
                <a:cxnLst>
                  <a:cxn ang="0">
                    <a:pos x="71" y="50"/>
                  </a:cxn>
                  <a:cxn ang="0">
                    <a:pos x="34" y="14"/>
                  </a:cxn>
                  <a:cxn ang="0">
                    <a:pos x="0" y="0"/>
                  </a:cxn>
                  <a:cxn ang="0">
                    <a:pos x="36" y="26"/>
                  </a:cxn>
                  <a:cxn ang="0">
                    <a:pos x="71" y="50"/>
                  </a:cxn>
                </a:cxnLst>
                <a:rect l="0" t="0" r="r" b="b"/>
                <a:pathLst>
                  <a:path w="71" h="50">
                    <a:moveTo>
                      <a:pt x="71" y="50"/>
                    </a:moveTo>
                    <a:lnTo>
                      <a:pt x="34" y="14"/>
                    </a:lnTo>
                    <a:lnTo>
                      <a:pt x="0" y="0"/>
                    </a:lnTo>
                    <a:lnTo>
                      <a:pt x="36" y="26"/>
                    </a:lnTo>
                    <a:lnTo>
                      <a:pt x="71" y="50"/>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89" name="Freeform 275"/>
              <p:cNvSpPr>
                <a:spLocks noChangeAspect="1"/>
              </p:cNvSpPr>
              <p:nvPr/>
            </p:nvSpPr>
            <p:spPr bwMode="auto">
              <a:xfrm>
                <a:off x="3114263" y="2984428"/>
                <a:ext cx="32979" cy="12516"/>
              </a:xfrm>
              <a:custGeom>
                <a:avLst/>
                <a:gdLst/>
                <a:ahLst/>
                <a:cxnLst>
                  <a:cxn ang="0">
                    <a:pos x="30" y="14"/>
                  </a:cxn>
                  <a:cxn ang="0">
                    <a:pos x="12" y="8"/>
                  </a:cxn>
                  <a:cxn ang="0">
                    <a:pos x="0" y="0"/>
                  </a:cxn>
                  <a:cxn ang="0">
                    <a:pos x="26" y="6"/>
                  </a:cxn>
                  <a:cxn ang="0">
                    <a:pos x="30" y="14"/>
                  </a:cxn>
                </a:cxnLst>
                <a:rect l="0" t="0" r="r" b="b"/>
                <a:pathLst>
                  <a:path w="30" h="14">
                    <a:moveTo>
                      <a:pt x="30" y="14"/>
                    </a:moveTo>
                    <a:lnTo>
                      <a:pt x="12" y="8"/>
                    </a:lnTo>
                    <a:lnTo>
                      <a:pt x="0" y="0"/>
                    </a:lnTo>
                    <a:lnTo>
                      <a:pt x="26" y="6"/>
                    </a:lnTo>
                    <a:lnTo>
                      <a:pt x="30" y="14"/>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90" name="Freeform 276"/>
              <p:cNvSpPr>
                <a:spLocks noChangeAspect="1"/>
              </p:cNvSpPr>
              <p:nvPr/>
            </p:nvSpPr>
            <p:spPr bwMode="auto">
              <a:xfrm>
                <a:off x="2838439" y="3031995"/>
                <a:ext cx="17990" cy="12516"/>
              </a:xfrm>
              <a:custGeom>
                <a:avLst/>
                <a:gdLst/>
                <a:ahLst/>
                <a:cxnLst>
                  <a:cxn ang="0">
                    <a:pos x="0" y="0"/>
                  </a:cxn>
                  <a:cxn ang="0">
                    <a:pos x="14" y="14"/>
                  </a:cxn>
                  <a:cxn ang="0">
                    <a:pos x="2" y="14"/>
                  </a:cxn>
                  <a:cxn ang="0">
                    <a:pos x="0" y="0"/>
                  </a:cxn>
                </a:cxnLst>
                <a:rect l="0" t="0" r="r" b="b"/>
                <a:pathLst>
                  <a:path w="14" h="14">
                    <a:moveTo>
                      <a:pt x="0" y="0"/>
                    </a:moveTo>
                    <a:lnTo>
                      <a:pt x="14" y="14"/>
                    </a:lnTo>
                    <a:lnTo>
                      <a:pt x="2" y="14"/>
                    </a:lnTo>
                    <a:lnTo>
                      <a:pt x="0" y="0"/>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91" name="Freeform 277"/>
              <p:cNvSpPr>
                <a:spLocks noChangeAspect="1"/>
              </p:cNvSpPr>
              <p:nvPr/>
            </p:nvSpPr>
            <p:spPr bwMode="auto">
              <a:xfrm>
                <a:off x="3120260" y="3021981"/>
                <a:ext cx="8995" cy="15021"/>
              </a:xfrm>
              <a:custGeom>
                <a:avLst/>
                <a:gdLst/>
                <a:ahLst/>
                <a:cxnLst>
                  <a:cxn ang="0">
                    <a:pos x="9" y="0"/>
                  </a:cxn>
                  <a:cxn ang="0">
                    <a:pos x="7" y="15"/>
                  </a:cxn>
                  <a:cxn ang="0">
                    <a:pos x="0" y="4"/>
                  </a:cxn>
                  <a:cxn ang="0">
                    <a:pos x="9" y="0"/>
                  </a:cxn>
                </a:cxnLst>
                <a:rect l="0" t="0" r="r" b="b"/>
                <a:pathLst>
                  <a:path w="9" h="15">
                    <a:moveTo>
                      <a:pt x="9" y="0"/>
                    </a:moveTo>
                    <a:lnTo>
                      <a:pt x="7" y="15"/>
                    </a:lnTo>
                    <a:lnTo>
                      <a:pt x="0" y="4"/>
                    </a:lnTo>
                    <a:lnTo>
                      <a:pt x="9" y="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92" name="Freeform 278"/>
              <p:cNvSpPr>
                <a:spLocks noChangeAspect="1"/>
              </p:cNvSpPr>
              <p:nvPr/>
            </p:nvSpPr>
            <p:spPr bwMode="auto">
              <a:xfrm>
                <a:off x="2133898" y="2596398"/>
                <a:ext cx="593617" cy="458130"/>
              </a:xfrm>
              <a:custGeom>
                <a:avLst/>
                <a:gdLst/>
                <a:ahLst/>
                <a:cxnLst>
                  <a:cxn ang="0">
                    <a:pos x="225" y="0"/>
                  </a:cxn>
                  <a:cxn ang="0">
                    <a:pos x="152" y="3"/>
                  </a:cxn>
                  <a:cxn ang="0">
                    <a:pos x="143" y="16"/>
                  </a:cxn>
                  <a:cxn ang="0">
                    <a:pos x="103" y="31"/>
                  </a:cxn>
                  <a:cxn ang="0">
                    <a:pos x="58" y="29"/>
                  </a:cxn>
                  <a:cxn ang="0">
                    <a:pos x="6" y="53"/>
                  </a:cxn>
                  <a:cxn ang="0">
                    <a:pos x="0" y="97"/>
                  </a:cxn>
                  <a:cxn ang="0">
                    <a:pos x="2" y="131"/>
                  </a:cxn>
                  <a:cxn ang="0">
                    <a:pos x="31" y="170"/>
                  </a:cxn>
                  <a:cxn ang="0">
                    <a:pos x="133" y="152"/>
                  </a:cxn>
                  <a:cxn ang="0">
                    <a:pos x="206" y="246"/>
                  </a:cxn>
                  <a:cxn ang="0">
                    <a:pos x="258" y="288"/>
                  </a:cxn>
                  <a:cxn ang="0">
                    <a:pos x="294" y="305"/>
                  </a:cxn>
                  <a:cxn ang="0">
                    <a:pos x="373" y="355"/>
                  </a:cxn>
                  <a:cxn ang="0">
                    <a:pos x="427" y="431"/>
                  </a:cxn>
                  <a:cxn ang="0">
                    <a:pos x="430" y="490"/>
                  </a:cxn>
                  <a:cxn ang="0">
                    <a:pos x="467" y="435"/>
                  </a:cxn>
                  <a:cxn ang="0">
                    <a:pos x="449" y="398"/>
                  </a:cxn>
                  <a:cxn ang="0">
                    <a:pos x="487" y="361"/>
                  </a:cxn>
                  <a:cxn ang="0">
                    <a:pos x="528" y="361"/>
                  </a:cxn>
                  <a:cxn ang="0">
                    <a:pos x="413" y="298"/>
                  </a:cxn>
                  <a:cxn ang="0">
                    <a:pos x="405" y="271"/>
                  </a:cxn>
                  <a:cxn ang="0">
                    <a:pos x="324" y="220"/>
                  </a:cxn>
                  <a:cxn ang="0">
                    <a:pos x="258" y="159"/>
                  </a:cxn>
                  <a:cxn ang="0">
                    <a:pos x="233" y="89"/>
                  </a:cxn>
                  <a:cxn ang="0">
                    <a:pos x="297" y="73"/>
                  </a:cxn>
                  <a:cxn ang="0">
                    <a:pos x="294" y="20"/>
                  </a:cxn>
                  <a:cxn ang="0">
                    <a:pos x="251" y="159"/>
                  </a:cxn>
                  <a:cxn ang="0">
                    <a:pos x="246" y="161"/>
                  </a:cxn>
                  <a:cxn ang="0">
                    <a:pos x="249" y="164"/>
                  </a:cxn>
                  <a:cxn ang="0">
                    <a:pos x="294" y="20"/>
                  </a:cxn>
                  <a:cxn ang="0">
                    <a:pos x="294" y="20"/>
                  </a:cxn>
                </a:cxnLst>
                <a:rect l="0" t="0" r="r" b="b"/>
                <a:pathLst>
                  <a:path w="528" h="490">
                    <a:moveTo>
                      <a:pt x="294" y="20"/>
                    </a:moveTo>
                    <a:lnTo>
                      <a:pt x="225" y="0"/>
                    </a:lnTo>
                    <a:lnTo>
                      <a:pt x="179" y="6"/>
                    </a:lnTo>
                    <a:lnTo>
                      <a:pt x="152" y="3"/>
                    </a:lnTo>
                    <a:lnTo>
                      <a:pt x="152" y="6"/>
                    </a:lnTo>
                    <a:lnTo>
                      <a:pt x="143" y="16"/>
                    </a:lnTo>
                    <a:lnTo>
                      <a:pt x="134" y="31"/>
                    </a:lnTo>
                    <a:lnTo>
                      <a:pt x="103" y="31"/>
                    </a:lnTo>
                    <a:lnTo>
                      <a:pt x="87" y="52"/>
                    </a:lnTo>
                    <a:lnTo>
                      <a:pt x="58" y="29"/>
                    </a:lnTo>
                    <a:lnTo>
                      <a:pt x="33" y="50"/>
                    </a:lnTo>
                    <a:lnTo>
                      <a:pt x="6" y="53"/>
                    </a:lnTo>
                    <a:lnTo>
                      <a:pt x="6" y="76"/>
                    </a:lnTo>
                    <a:lnTo>
                      <a:pt x="0" y="97"/>
                    </a:lnTo>
                    <a:lnTo>
                      <a:pt x="0" y="110"/>
                    </a:lnTo>
                    <a:lnTo>
                      <a:pt x="2" y="131"/>
                    </a:lnTo>
                    <a:lnTo>
                      <a:pt x="31" y="149"/>
                    </a:lnTo>
                    <a:lnTo>
                      <a:pt x="31" y="170"/>
                    </a:lnTo>
                    <a:lnTo>
                      <a:pt x="73" y="141"/>
                    </a:lnTo>
                    <a:lnTo>
                      <a:pt x="133" y="152"/>
                    </a:lnTo>
                    <a:lnTo>
                      <a:pt x="166" y="208"/>
                    </a:lnTo>
                    <a:lnTo>
                      <a:pt x="206" y="246"/>
                    </a:lnTo>
                    <a:lnTo>
                      <a:pt x="245" y="282"/>
                    </a:lnTo>
                    <a:lnTo>
                      <a:pt x="258" y="288"/>
                    </a:lnTo>
                    <a:lnTo>
                      <a:pt x="261" y="289"/>
                    </a:lnTo>
                    <a:lnTo>
                      <a:pt x="294" y="305"/>
                    </a:lnTo>
                    <a:lnTo>
                      <a:pt x="348" y="343"/>
                    </a:lnTo>
                    <a:lnTo>
                      <a:pt x="373" y="355"/>
                    </a:lnTo>
                    <a:lnTo>
                      <a:pt x="397" y="373"/>
                    </a:lnTo>
                    <a:lnTo>
                      <a:pt x="427" y="431"/>
                    </a:lnTo>
                    <a:lnTo>
                      <a:pt x="410" y="479"/>
                    </a:lnTo>
                    <a:lnTo>
                      <a:pt x="430" y="490"/>
                    </a:lnTo>
                    <a:lnTo>
                      <a:pt x="451" y="455"/>
                    </a:lnTo>
                    <a:lnTo>
                      <a:pt x="467" y="435"/>
                    </a:lnTo>
                    <a:lnTo>
                      <a:pt x="475" y="420"/>
                    </a:lnTo>
                    <a:lnTo>
                      <a:pt x="449" y="398"/>
                    </a:lnTo>
                    <a:lnTo>
                      <a:pt x="460" y="352"/>
                    </a:lnTo>
                    <a:lnTo>
                      <a:pt x="487" y="361"/>
                    </a:lnTo>
                    <a:lnTo>
                      <a:pt x="519" y="386"/>
                    </a:lnTo>
                    <a:lnTo>
                      <a:pt x="528" y="361"/>
                    </a:lnTo>
                    <a:lnTo>
                      <a:pt x="470" y="329"/>
                    </a:lnTo>
                    <a:lnTo>
                      <a:pt x="413" y="298"/>
                    </a:lnTo>
                    <a:lnTo>
                      <a:pt x="421" y="279"/>
                    </a:lnTo>
                    <a:lnTo>
                      <a:pt x="405" y="271"/>
                    </a:lnTo>
                    <a:lnTo>
                      <a:pt x="348" y="255"/>
                    </a:lnTo>
                    <a:lnTo>
                      <a:pt x="324" y="220"/>
                    </a:lnTo>
                    <a:lnTo>
                      <a:pt x="302" y="185"/>
                    </a:lnTo>
                    <a:lnTo>
                      <a:pt x="258" y="159"/>
                    </a:lnTo>
                    <a:lnTo>
                      <a:pt x="240" y="114"/>
                    </a:lnTo>
                    <a:lnTo>
                      <a:pt x="233" y="89"/>
                    </a:lnTo>
                    <a:lnTo>
                      <a:pt x="273" y="65"/>
                    </a:lnTo>
                    <a:lnTo>
                      <a:pt x="297" y="73"/>
                    </a:lnTo>
                    <a:lnTo>
                      <a:pt x="287" y="37"/>
                    </a:lnTo>
                    <a:lnTo>
                      <a:pt x="294" y="20"/>
                    </a:lnTo>
                    <a:lnTo>
                      <a:pt x="251" y="161"/>
                    </a:lnTo>
                    <a:lnTo>
                      <a:pt x="251" y="159"/>
                    </a:lnTo>
                    <a:lnTo>
                      <a:pt x="248" y="159"/>
                    </a:lnTo>
                    <a:lnTo>
                      <a:pt x="246" y="161"/>
                    </a:lnTo>
                    <a:lnTo>
                      <a:pt x="246" y="162"/>
                    </a:lnTo>
                    <a:lnTo>
                      <a:pt x="249" y="164"/>
                    </a:lnTo>
                    <a:lnTo>
                      <a:pt x="251" y="161"/>
                    </a:lnTo>
                    <a:lnTo>
                      <a:pt x="294" y="20"/>
                    </a:lnTo>
                    <a:lnTo>
                      <a:pt x="261" y="285"/>
                    </a:lnTo>
                    <a:lnTo>
                      <a:pt x="294" y="20"/>
                    </a:lnTo>
                    <a:close/>
                  </a:path>
                </a:pathLst>
              </a:custGeom>
              <a:grpFill/>
              <a:ln w="9525">
                <a:noFill/>
                <a:round/>
              </a:ln>
            </p:spPr>
            <p:txBody>
              <a:bodyPr/>
              <a:lstStyle/>
              <a:p>
                <a:endParaRPr lang="zh-CN" altLang="en-US" dirty="0">
                  <a:solidFill>
                    <a:srgbClr val="FFFFFF"/>
                  </a:solidFill>
                  <a:latin typeface="Arial" pitchFamily="34" charset="0"/>
                  <a:cs typeface="Arial" pitchFamily="34" charset="0"/>
                </a:endParaRPr>
              </a:p>
            </p:txBody>
          </p:sp>
          <p:sp>
            <p:nvSpPr>
              <p:cNvPr id="93" name="Freeform 279"/>
              <p:cNvSpPr>
                <a:spLocks noChangeAspect="1"/>
              </p:cNvSpPr>
              <p:nvPr/>
            </p:nvSpPr>
            <p:spPr bwMode="auto">
              <a:xfrm>
                <a:off x="2133898" y="2596398"/>
                <a:ext cx="593617" cy="458130"/>
              </a:xfrm>
              <a:custGeom>
                <a:avLst/>
                <a:gdLst/>
                <a:ahLst/>
                <a:cxnLst>
                  <a:cxn ang="0">
                    <a:pos x="294" y="20"/>
                  </a:cxn>
                  <a:cxn ang="0">
                    <a:pos x="225" y="0"/>
                  </a:cxn>
                  <a:cxn ang="0">
                    <a:pos x="179" y="6"/>
                  </a:cxn>
                  <a:cxn ang="0">
                    <a:pos x="152" y="3"/>
                  </a:cxn>
                  <a:cxn ang="0">
                    <a:pos x="152" y="6"/>
                  </a:cxn>
                  <a:cxn ang="0">
                    <a:pos x="143" y="16"/>
                  </a:cxn>
                  <a:cxn ang="0">
                    <a:pos x="134" y="31"/>
                  </a:cxn>
                  <a:cxn ang="0">
                    <a:pos x="103" y="31"/>
                  </a:cxn>
                  <a:cxn ang="0">
                    <a:pos x="87" y="52"/>
                  </a:cxn>
                  <a:cxn ang="0">
                    <a:pos x="58" y="29"/>
                  </a:cxn>
                  <a:cxn ang="0">
                    <a:pos x="33" y="50"/>
                  </a:cxn>
                  <a:cxn ang="0">
                    <a:pos x="6" y="53"/>
                  </a:cxn>
                  <a:cxn ang="0">
                    <a:pos x="6" y="76"/>
                  </a:cxn>
                  <a:cxn ang="0">
                    <a:pos x="0" y="97"/>
                  </a:cxn>
                  <a:cxn ang="0">
                    <a:pos x="0" y="110"/>
                  </a:cxn>
                  <a:cxn ang="0">
                    <a:pos x="2" y="131"/>
                  </a:cxn>
                  <a:cxn ang="0">
                    <a:pos x="31" y="149"/>
                  </a:cxn>
                  <a:cxn ang="0">
                    <a:pos x="31" y="170"/>
                  </a:cxn>
                  <a:cxn ang="0">
                    <a:pos x="73" y="141"/>
                  </a:cxn>
                  <a:cxn ang="0">
                    <a:pos x="133" y="152"/>
                  </a:cxn>
                  <a:cxn ang="0">
                    <a:pos x="166" y="208"/>
                  </a:cxn>
                  <a:cxn ang="0">
                    <a:pos x="206" y="246"/>
                  </a:cxn>
                  <a:cxn ang="0">
                    <a:pos x="245" y="282"/>
                  </a:cxn>
                  <a:cxn ang="0">
                    <a:pos x="258" y="288"/>
                  </a:cxn>
                  <a:cxn ang="0">
                    <a:pos x="261" y="289"/>
                  </a:cxn>
                  <a:cxn ang="0">
                    <a:pos x="294" y="305"/>
                  </a:cxn>
                  <a:cxn ang="0">
                    <a:pos x="348" y="343"/>
                  </a:cxn>
                  <a:cxn ang="0">
                    <a:pos x="373" y="355"/>
                  </a:cxn>
                  <a:cxn ang="0">
                    <a:pos x="397" y="373"/>
                  </a:cxn>
                  <a:cxn ang="0">
                    <a:pos x="427" y="431"/>
                  </a:cxn>
                  <a:cxn ang="0">
                    <a:pos x="410" y="479"/>
                  </a:cxn>
                  <a:cxn ang="0">
                    <a:pos x="430" y="490"/>
                  </a:cxn>
                  <a:cxn ang="0">
                    <a:pos x="451" y="455"/>
                  </a:cxn>
                  <a:cxn ang="0">
                    <a:pos x="467" y="435"/>
                  </a:cxn>
                  <a:cxn ang="0">
                    <a:pos x="475" y="420"/>
                  </a:cxn>
                  <a:cxn ang="0">
                    <a:pos x="449" y="398"/>
                  </a:cxn>
                  <a:cxn ang="0">
                    <a:pos x="460" y="352"/>
                  </a:cxn>
                  <a:cxn ang="0">
                    <a:pos x="487" y="361"/>
                  </a:cxn>
                  <a:cxn ang="0">
                    <a:pos x="519" y="386"/>
                  </a:cxn>
                  <a:cxn ang="0">
                    <a:pos x="528" y="361"/>
                  </a:cxn>
                  <a:cxn ang="0">
                    <a:pos x="470" y="329"/>
                  </a:cxn>
                  <a:cxn ang="0">
                    <a:pos x="413" y="298"/>
                  </a:cxn>
                  <a:cxn ang="0">
                    <a:pos x="421" y="279"/>
                  </a:cxn>
                  <a:cxn ang="0">
                    <a:pos x="405" y="271"/>
                  </a:cxn>
                  <a:cxn ang="0">
                    <a:pos x="348" y="255"/>
                  </a:cxn>
                  <a:cxn ang="0">
                    <a:pos x="324" y="220"/>
                  </a:cxn>
                  <a:cxn ang="0">
                    <a:pos x="302" y="185"/>
                  </a:cxn>
                  <a:cxn ang="0">
                    <a:pos x="258" y="159"/>
                  </a:cxn>
                  <a:cxn ang="0">
                    <a:pos x="240" y="114"/>
                  </a:cxn>
                  <a:cxn ang="0">
                    <a:pos x="233" y="89"/>
                  </a:cxn>
                  <a:cxn ang="0">
                    <a:pos x="273" y="65"/>
                  </a:cxn>
                  <a:cxn ang="0">
                    <a:pos x="297" y="73"/>
                  </a:cxn>
                  <a:cxn ang="0">
                    <a:pos x="287" y="37"/>
                  </a:cxn>
                  <a:cxn ang="0">
                    <a:pos x="294" y="20"/>
                  </a:cxn>
                </a:cxnLst>
                <a:rect l="0" t="0" r="r" b="b"/>
                <a:pathLst>
                  <a:path w="528" h="490">
                    <a:moveTo>
                      <a:pt x="294" y="20"/>
                    </a:moveTo>
                    <a:lnTo>
                      <a:pt x="225" y="0"/>
                    </a:lnTo>
                    <a:lnTo>
                      <a:pt x="179" y="6"/>
                    </a:lnTo>
                    <a:lnTo>
                      <a:pt x="152" y="3"/>
                    </a:lnTo>
                    <a:lnTo>
                      <a:pt x="152" y="6"/>
                    </a:lnTo>
                    <a:lnTo>
                      <a:pt x="143" y="16"/>
                    </a:lnTo>
                    <a:lnTo>
                      <a:pt x="134" y="31"/>
                    </a:lnTo>
                    <a:lnTo>
                      <a:pt x="103" y="31"/>
                    </a:lnTo>
                    <a:lnTo>
                      <a:pt x="87" y="52"/>
                    </a:lnTo>
                    <a:lnTo>
                      <a:pt x="58" y="29"/>
                    </a:lnTo>
                    <a:lnTo>
                      <a:pt x="33" y="50"/>
                    </a:lnTo>
                    <a:lnTo>
                      <a:pt x="6" y="53"/>
                    </a:lnTo>
                    <a:lnTo>
                      <a:pt x="6" y="76"/>
                    </a:lnTo>
                    <a:lnTo>
                      <a:pt x="0" y="97"/>
                    </a:lnTo>
                    <a:lnTo>
                      <a:pt x="0" y="110"/>
                    </a:lnTo>
                    <a:lnTo>
                      <a:pt x="2" y="131"/>
                    </a:lnTo>
                    <a:lnTo>
                      <a:pt x="31" y="149"/>
                    </a:lnTo>
                    <a:lnTo>
                      <a:pt x="31" y="170"/>
                    </a:lnTo>
                    <a:lnTo>
                      <a:pt x="73" y="141"/>
                    </a:lnTo>
                    <a:lnTo>
                      <a:pt x="133" y="152"/>
                    </a:lnTo>
                    <a:lnTo>
                      <a:pt x="166" y="208"/>
                    </a:lnTo>
                    <a:lnTo>
                      <a:pt x="206" y="246"/>
                    </a:lnTo>
                    <a:lnTo>
                      <a:pt x="245" y="282"/>
                    </a:lnTo>
                    <a:lnTo>
                      <a:pt x="258" y="288"/>
                    </a:lnTo>
                    <a:lnTo>
                      <a:pt x="261" y="289"/>
                    </a:lnTo>
                    <a:lnTo>
                      <a:pt x="294" y="305"/>
                    </a:lnTo>
                    <a:lnTo>
                      <a:pt x="348" y="343"/>
                    </a:lnTo>
                    <a:lnTo>
                      <a:pt x="373" y="355"/>
                    </a:lnTo>
                    <a:lnTo>
                      <a:pt x="397" y="373"/>
                    </a:lnTo>
                    <a:lnTo>
                      <a:pt x="427" y="431"/>
                    </a:lnTo>
                    <a:lnTo>
                      <a:pt x="410" y="479"/>
                    </a:lnTo>
                    <a:lnTo>
                      <a:pt x="430" y="490"/>
                    </a:lnTo>
                    <a:lnTo>
                      <a:pt x="451" y="455"/>
                    </a:lnTo>
                    <a:lnTo>
                      <a:pt x="467" y="435"/>
                    </a:lnTo>
                    <a:lnTo>
                      <a:pt x="475" y="420"/>
                    </a:lnTo>
                    <a:lnTo>
                      <a:pt x="449" y="398"/>
                    </a:lnTo>
                    <a:lnTo>
                      <a:pt x="460" y="352"/>
                    </a:lnTo>
                    <a:lnTo>
                      <a:pt x="487" y="361"/>
                    </a:lnTo>
                    <a:lnTo>
                      <a:pt x="519" y="386"/>
                    </a:lnTo>
                    <a:lnTo>
                      <a:pt x="528" y="361"/>
                    </a:lnTo>
                    <a:lnTo>
                      <a:pt x="470" y="329"/>
                    </a:lnTo>
                    <a:lnTo>
                      <a:pt x="413" y="298"/>
                    </a:lnTo>
                    <a:lnTo>
                      <a:pt x="421" y="279"/>
                    </a:lnTo>
                    <a:lnTo>
                      <a:pt x="405" y="271"/>
                    </a:lnTo>
                    <a:lnTo>
                      <a:pt x="348" y="255"/>
                    </a:lnTo>
                    <a:lnTo>
                      <a:pt x="324" y="220"/>
                    </a:lnTo>
                    <a:lnTo>
                      <a:pt x="302" y="185"/>
                    </a:lnTo>
                    <a:lnTo>
                      <a:pt x="258" y="159"/>
                    </a:lnTo>
                    <a:lnTo>
                      <a:pt x="240" y="114"/>
                    </a:lnTo>
                    <a:lnTo>
                      <a:pt x="233" y="89"/>
                    </a:lnTo>
                    <a:lnTo>
                      <a:pt x="273" y="65"/>
                    </a:lnTo>
                    <a:lnTo>
                      <a:pt x="297" y="73"/>
                    </a:lnTo>
                    <a:lnTo>
                      <a:pt x="287" y="37"/>
                    </a:lnTo>
                    <a:lnTo>
                      <a:pt x="294" y="20"/>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94" name="Freeform 280"/>
              <p:cNvSpPr>
                <a:spLocks noChangeAspect="1"/>
              </p:cNvSpPr>
              <p:nvPr/>
            </p:nvSpPr>
            <p:spPr bwMode="auto">
              <a:xfrm>
                <a:off x="2409717" y="2746603"/>
                <a:ext cx="8995" cy="2502"/>
              </a:xfrm>
              <a:custGeom>
                <a:avLst/>
                <a:gdLst/>
                <a:ahLst/>
                <a:cxnLst>
                  <a:cxn ang="0">
                    <a:pos x="5" y="2"/>
                  </a:cxn>
                  <a:cxn ang="0">
                    <a:pos x="5" y="0"/>
                  </a:cxn>
                  <a:cxn ang="0">
                    <a:pos x="2" y="0"/>
                  </a:cxn>
                  <a:cxn ang="0">
                    <a:pos x="0" y="2"/>
                  </a:cxn>
                  <a:cxn ang="0">
                    <a:pos x="0" y="3"/>
                  </a:cxn>
                  <a:cxn ang="0">
                    <a:pos x="3" y="5"/>
                  </a:cxn>
                  <a:cxn ang="0">
                    <a:pos x="5" y="2"/>
                  </a:cxn>
                </a:cxnLst>
                <a:rect l="0" t="0" r="r" b="b"/>
                <a:pathLst>
                  <a:path w="5" h="5">
                    <a:moveTo>
                      <a:pt x="5" y="2"/>
                    </a:moveTo>
                    <a:lnTo>
                      <a:pt x="5" y="0"/>
                    </a:lnTo>
                    <a:lnTo>
                      <a:pt x="2" y="0"/>
                    </a:lnTo>
                    <a:lnTo>
                      <a:pt x="0" y="2"/>
                    </a:lnTo>
                    <a:lnTo>
                      <a:pt x="0" y="3"/>
                    </a:lnTo>
                    <a:lnTo>
                      <a:pt x="3" y="5"/>
                    </a:lnTo>
                    <a:lnTo>
                      <a:pt x="5" y="2"/>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95" name="Freeform 281"/>
              <p:cNvSpPr>
                <a:spLocks noChangeAspect="1"/>
              </p:cNvSpPr>
              <p:nvPr/>
            </p:nvSpPr>
            <p:spPr bwMode="auto">
              <a:xfrm>
                <a:off x="2433701" y="3039504"/>
                <a:ext cx="158897" cy="85118"/>
              </a:xfrm>
              <a:custGeom>
                <a:avLst/>
                <a:gdLst/>
                <a:ahLst/>
                <a:cxnLst>
                  <a:cxn ang="0">
                    <a:pos x="124" y="52"/>
                  </a:cxn>
                  <a:cxn ang="0">
                    <a:pos x="124" y="88"/>
                  </a:cxn>
                  <a:cxn ang="0">
                    <a:pos x="69" y="62"/>
                  </a:cxn>
                  <a:cxn ang="0">
                    <a:pos x="14" y="37"/>
                  </a:cxn>
                  <a:cxn ang="0">
                    <a:pos x="0" y="13"/>
                  </a:cxn>
                  <a:cxn ang="0">
                    <a:pos x="40" y="9"/>
                  </a:cxn>
                  <a:cxn ang="0">
                    <a:pos x="91" y="4"/>
                  </a:cxn>
                  <a:cxn ang="0">
                    <a:pos x="142" y="0"/>
                  </a:cxn>
                  <a:cxn ang="0">
                    <a:pos x="124" y="52"/>
                  </a:cxn>
                </a:cxnLst>
                <a:rect l="0" t="0" r="r" b="b"/>
                <a:pathLst>
                  <a:path w="142" h="88">
                    <a:moveTo>
                      <a:pt x="124" y="52"/>
                    </a:moveTo>
                    <a:lnTo>
                      <a:pt x="124" y="88"/>
                    </a:lnTo>
                    <a:lnTo>
                      <a:pt x="69" y="62"/>
                    </a:lnTo>
                    <a:lnTo>
                      <a:pt x="14" y="37"/>
                    </a:lnTo>
                    <a:lnTo>
                      <a:pt x="0" y="13"/>
                    </a:lnTo>
                    <a:lnTo>
                      <a:pt x="40" y="9"/>
                    </a:lnTo>
                    <a:lnTo>
                      <a:pt x="91" y="4"/>
                    </a:lnTo>
                    <a:lnTo>
                      <a:pt x="142" y="0"/>
                    </a:lnTo>
                    <a:lnTo>
                      <a:pt x="124" y="52"/>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96" name="Freeform 282"/>
              <p:cNvSpPr>
                <a:spLocks noChangeAspect="1"/>
              </p:cNvSpPr>
              <p:nvPr/>
            </p:nvSpPr>
            <p:spPr bwMode="auto">
              <a:xfrm>
                <a:off x="2211848" y="2884292"/>
                <a:ext cx="80947" cy="122668"/>
              </a:xfrm>
              <a:custGeom>
                <a:avLst/>
                <a:gdLst/>
                <a:ahLst/>
                <a:cxnLst>
                  <a:cxn ang="0">
                    <a:pos x="38" y="112"/>
                  </a:cxn>
                  <a:cxn ang="0">
                    <a:pos x="22" y="131"/>
                  </a:cxn>
                  <a:cxn ang="0">
                    <a:pos x="10" y="100"/>
                  </a:cxn>
                  <a:cxn ang="0">
                    <a:pos x="4" y="60"/>
                  </a:cxn>
                  <a:cxn ang="0">
                    <a:pos x="0" y="21"/>
                  </a:cxn>
                  <a:cxn ang="0">
                    <a:pos x="43" y="0"/>
                  </a:cxn>
                  <a:cxn ang="0">
                    <a:pos x="71" y="40"/>
                  </a:cxn>
                  <a:cxn ang="0">
                    <a:pos x="64" y="109"/>
                  </a:cxn>
                  <a:cxn ang="0">
                    <a:pos x="38" y="112"/>
                  </a:cxn>
                </a:cxnLst>
                <a:rect l="0" t="0" r="r" b="b"/>
                <a:pathLst>
                  <a:path w="71" h="131">
                    <a:moveTo>
                      <a:pt x="38" y="112"/>
                    </a:moveTo>
                    <a:lnTo>
                      <a:pt x="22" y="131"/>
                    </a:lnTo>
                    <a:lnTo>
                      <a:pt x="10" y="100"/>
                    </a:lnTo>
                    <a:lnTo>
                      <a:pt x="4" y="60"/>
                    </a:lnTo>
                    <a:lnTo>
                      <a:pt x="0" y="21"/>
                    </a:lnTo>
                    <a:lnTo>
                      <a:pt x="43" y="0"/>
                    </a:lnTo>
                    <a:lnTo>
                      <a:pt x="71" y="40"/>
                    </a:lnTo>
                    <a:lnTo>
                      <a:pt x="64" y="109"/>
                    </a:lnTo>
                    <a:lnTo>
                      <a:pt x="38" y="112"/>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97" name="Freeform 283"/>
              <p:cNvSpPr>
                <a:spLocks noChangeAspect="1"/>
              </p:cNvSpPr>
              <p:nvPr/>
            </p:nvSpPr>
            <p:spPr bwMode="auto">
              <a:xfrm>
                <a:off x="2160879" y="2756617"/>
                <a:ext cx="2997" cy="2502"/>
              </a:xfrm>
              <a:custGeom>
                <a:avLst/>
                <a:gdLst/>
                <a:ahLst/>
                <a:cxnLst>
                  <a:cxn ang="0">
                    <a:pos x="2" y="0"/>
                  </a:cxn>
                  <a:cxn ang="0">
                    <a:pos x="0" y="0"/>
                  </a:cxn>
                  <a:cxn ang="0">
                    <a:pos x="0" y="2"/>
                  </a:cxn>
                  <a:cxn ang="0">
                    <a:pos x="2" y="0"/>
                  </a:cxn>
                </a:cxnLst>
                <a:rect l="0" t="0" r="r" b="b"/>
                <a:pathLst>
                  <a:path w="2" h="2">
                    <a:moveTo>
                      <a:pt x="2" y="0"/>
                    </a:moveTo>
                    <a:lnTo>
                      <a:pt x="0" y="0"/>
                    </a:lnTo>
                    <a:lnTo>
                      <a:pt x="0" y="2"/>
                    </a:lnTo>
                    <a:lnTo>
                      <a:pt x="2" y="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98" name="Freeform 285"/>
              <p:cNvSpPr>
                <a:spLocks noChangeAspect="1"/>
              </p:cNvSpPr>
              <p:nvPr/>
            </p:nvSpPr>
            <p:spPr bwMode="auto">
              <a:xfrm>
                <a:off x="3111266" y="2846738"/>
                <a:ext cx="146905" cy="92627"/>
              </a:xfrm>
              <a:custGeom>
                <a:avLst/>
                <a:gdLst/>
                <a:ahLst/>
                <a:cxnLst>
                  <a:cxn ang="0">
                    <a:pos x="15" y="3"/>
                  </a:cxn>
                  <a:cxn ang="0">
                    <a:pos x="8" y="15"/>
                  </a:cxn>
                  <a:cxn ang="0">
                    <a:pos x="18" y="34"/>
                  </a:cxn>
                  <a:cxn ang="0">
                    <a:pos x="0" y="69"/>
                  </a:cxn>
                  <a:cxn ang="0">
                    <a:pos x="30" y="73"/>
                  </a:cxn>
                  <a:cxn ang="0">
                    <a:pos x="12" y="99"/>
                  </a:cxn>
                  <a:cxn ang="0">
                    <a:pos x="63" y="61"/>
                  </a:cxn>
                  <a:cxn ang="0">
                    <a:pos x="132" y="51"/>
                  </a:cxn>
                  <a:cxn ang="0">
                    <a:pos x="112" y="34"/>
                  </a:cxn>
                  <a:cxn ang="0">
                    <a:pos x="79" y="0"/>
                  </a:cxn>
                  <a:cxn ang="0">
                    <a:pos x="15" y="3"/>
                  </a:cxn>
                </a:cxnLst>
                <a:rect l="0" t="0" r="r" b="b"/>
                <a:pathLst>
                  <a:path w="132" h="99">
                    <a:moveTo>
                      <a:pt x="15" y="3"/>
                    </a:moveTo>
                    <a:lnTo>
                      <a:pt x="8" y="15"/>
                    </a:lnTo>
                    <a:lnTo>
                      <a:pt x="18" y="34"/>
                    </a:lnTo>
                    <a:lnTo>
                      <a:pt x="0" y="69"/>
                    </a:lnTo>
                    <a:lnTo>
                      <a:pt x="30" y="73"/>
                    </a:lnTo>
                    <a:lnTo>
                      <a:pt x="12" y="99"/>
                    </a:lnTo>
                    <a:lnTo>
                      <a:pt x="63" y="61"/>
                    </a:lnTo>
                    <a:lnTo>
                      <a:pt x="132" y="51"/>
                    </a:lnTo>
                    <a:lnTo>
                      <a:pt x="112" y="34"/>
                    </a:lnTo>
                    <a:lnTo>
                      <a:pt x="79" y="0"/>
                    </a:lnTo>
                    <a:lnTo>
                      <a:pt x="15" y="3"/>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99" name="Freeform 286"/>
              <p:cNvSpPr>
                <a:spLocks noChangeAspect="1"/>
              </p:cNvSpPr>
              <p:nvPr/>
            </p:nvSpPr>
            <p:spPr bwMode="auto">
              <a:xfrm>
                <a:off x="2874419" y="2140773"/>
                <a:ext cx="422728" cy="225309"/>
              </a:xfrm>
              <a:custGeom>
                <a:avLst/>
                <a:gdLst/>
                <a:ahLst/>
                <a:cxnLst>
                  <a:cxn ang="0">
                    <a:pos x="376" y="130"/>
                  </a:cxn>
                  <a:cxn ang="0">
                    <a:pos x="361" y="145"/>
                  </a:cxn>
                  <a:cxn ang="0">
                    <a:pos x="373" y="193"/>
                  </a:cxn>
                  <a:cxn ang="0">
                    <a:pos x="322" y="218"/>
                  </a:cxn>
                  <a:cxn ang="0">
                    <a:pos x="325" y="239"/>
                  </a:cxn>
                  <a:cxn ang="0">
                    <a:pos x="251" y="225"/>
                  </a:cxn>
                  <a:cxn ang="0">
                    <a:pos x="177" y="210"/>
                  </a:cxn>
                  <a:cxn ang="0">
                    <a:pos x="104" y="210"/>
                  </a:cxn>
                  <a:cxn ang="0">
                    <a:pos x="31" y="210"/>
                  </a:cxn>
                  <a:cxn ang="0">
                    <a:pos x="7" y="194"/>
                  </a:cxn>
                  <a:cxn ang="0">
                    <a:pos x="34" y="158"/>
                  </a:cxn>
                  <a:cxn ang="0">
                    <a:pos x="0" y="90"/>
                  </a:cxn>
                  <a:cxn ang="0">
                    <a:pos x="64" y="48"/>
                  </a:cxn>
                  <a:cxn ang="0">
                    <a:pos x="125" y="6"/>
                  </a:cxn>
                  <a:cxn ang="0">
                    <a:pos x="183" y="0"/>
                  </a:cxn>
                  <a:cxn ang="0">
                    <a:pos x="248" y="11"/>
                  </a:cxn>
                  <a:cxn ang="0">
                    <a:pos x="312" y="22"/>
                  </a:cxn>
                  <a:cxn ang="0">
                    <a:pos x="321" y="82"/>
                  </a:cxn>
                  <a:cxn ang="0">
                    <a:pos x="376" y="130"/>
                  </a:cxn>
                </a:cxnLst>
                <a:rect l="0" t="0" r="r" b="b"/>
                <a:pathLst>
                  <a:path w="376" h="239">
                    <a:moveTo>
                      <a:pt x="376" y="130"/>
                    </a:moveTo>
                    <a:lnTo>
                      <a:pt x="361" y="145"/>
                    </a:lnTo>
                    <a:lnTo>
                      <a:pt x="373" y="193"/>
                    </a:lnTo>
                    <a:lnTo>
                      <a:pt x="322" y="218"/>
                    </a:lnTo>
                    <a:lnTo>
                      <a:pt x="325" y="239"/>
                    </a:lnTo>
                    <a:lnTo>
                      <a:pt x="251" y="225"/>
                    </a:lnTo>
                    <a:lnTo>
                      <a:pt x="177" y="210"/>
                    </a:lnTo>
                    <a:lnTo>
                      <a:pt x="104" y="210"/>
                    </a:lnTo>
                    <a:lnTo>
                      <a:pt x="31" y="210"/>
                    </a:lnTo>
                    <a:lnTo>
                      <a:pt x="7" y="194"/>
                    </a:lnTo>
                    <a:lnTo>
                      <a:pt x="34" y="158"/>
                    </a:lnTo>
                    <a:lnTo>
                      <a:pt x="0" y="90"/>
                    </a:lnTo>
                    <a:lnTo>
                      <a:pt x="64" y="48"/>
                    </a:lnTo>
                    <a:lnTo>
                      <a:pt x="125" y="6"/>
                    </a:lnTo>
                    <a:lnTo>
                      <a:pt x="183" y="0"/>
                    </a:lnTo>
                    <a:lnTo>
                      <a:pt x="248" y="11"/>
                    </a:lnTo>
                    <a:lnTo>
                      <a:pt x="312" y="22"/>
                    </a:lnTo>
                    <a:lnTo>
                      <a:pt x="321" y="82"/>
                    </a:lnTo>
                    <a:lnTo>
                      <a:pt x="376" y="13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00" name="Freeform 287"/>
              <p:cNvSpPr>
                <a:spLocks noChangeAspect="1"/>
              </p:cNvSpPr>
              <p:nvPr/>
            </p:nvSpPr>
            <p:spPr bwMode="auto">
              <a:xfrm>
                <a:off x="2169874" y="2095711"/>
                <a:ext cx="110929" cy="102641"/>
              </a:xfrm>
              <a:custGeom>
                <a:avLst/>
                <a:gdLst/>
                <a:ahLst/>
                <a:cxnLst>
                  <a:cxn ang="0">
                    <a:pos x="56" y="97"/>
                  </a:cxn>
                  <a:cxn ang="0">
                    <a:pos x="51" y="109"/>
                  </a:cxn>
                  <a:cxn ang="0">
                    <a:pos x="20" y="104"/>
                  </a:cxn>
                  <a:cxn ang="0">
                    <a:pos x="12" y="97"/>
                  </a:cxn>
                  <a:cxn ang="0">
                    <a:pos x="3" y="71"/>
                  </a:cxn>
                  <a:cxn ang="0">
                    <a:pos x="0" y="19"/>
                  </a:cxn>
                  <a:cxn ang="0">
                    <a:pos x="23" y="13"/>
                  </a:cxn>
                  <a:cxn ang="0">
                    <a:pos x="32" y="19"/>
                  </a:cxn>
                  <a:cxn ang="0">
                    <a:pos x="35" y="9"/>
                  </a:cxn>
                  <a:cxn ang="0">
                    <a:pos x="65" y="0"/>
                  </a:cxn>
                  <a:cxn ang="0">
                    <a:pos x="76" y="19"/>
                  </a:cxn>
                  <a:cxn ang="0">
                    <a:pos x="99" y="21"/>
                  </a:cxn>
                  <a:cxn ang="0">
                    <a:pos x="88" y="42"/>
                  </a:cxn>
                  <a:cxn ang="0">
                    <a:pos x="60" y="64"/>
                  </a:cxn>
                  <a:cxn ang="0">
                    <a:pos x="62" y="70"/>
                  </a:cxn>
                  <a:cxn ang="0">
                    <a:pos x="56" y="97"/>
                  </a:cxn>
                </a:cxnLst>
                <a:rect l="0" t="0" r="r" b="b"/>
                <a:pathLst>
                  <a:path w="99" h="109">
                    <a:moveTo>
                      <a:pt x="56" y="97"/>
                    </a:moveTo>
                    <a:lnTo>
                      <a:pt x="51" y="109"/>
                    </a:lnTo>
                    <a:lnTo>
                      <a:pt x="20" y="104"/>
                    </a:lnTo>
                    <a:lnTo>
                      <a:pt x="12" y="97"/>
                    </a:lnTo>
                    <a:lnTo>
                      <a:pt x="3" y="71"/>
                    </a:lnTo>
                    <a:lnTo>
                      <a:pt x="0" y="19"/>
                    </a:lnTo>
                    <a:lnTo>
                      <a:pt x="23" y="13"/>
                    </a:lnTo>
                    <a:lnTo>
                      <a:pt x="32" y="19"/>
                    </a:lnTo>
                    <a:lnTo>
                      <a:pt x="35" y="9"/>
                    </a:lnTo>
                    <a:lnTo>
                      <a:pt x="65" y="0"/>
                    </a:lnTo>
                    <a:lnTo>
                      <a:pt x="76" y="19"/>
                    </a:lnTo>
                    <a:lnTo>
                      <a:pt x="99" y="21"/>
                    </a:lnTo>
                    <a:lnTo>
                      <a:pt x="88" y="42"/>
                    </a:lnTo>
                    <a:lnTo>
                      <a:pt x="60" y="64"/>
                    </a:lnTo>
                    <a:lnTo>
                      <a:pt x="62" y="70"/>
                    </a:lnTo>
                    <a:lnTo>
                      <a:pt x="56" y="97"/>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01" name="Freeform 288"/>
              <p:cNvSpPr>
                <a:spLocks noChangeAspect="1"/>
              </p:cNvSpPr>
              <p:nvPr/>
            </p:nvSpPr>
            <p:spPr bwMode="auto">
              <a:xfrm>
                <a:off x="2301789" y="2135767"/>
                <a:ext cx="68955" cy="52571"/>
              </a:xfrm>
              <a:custGeom>
                <a:avLst/>
                <a:gdLst/>
                <a:ahLst/>
                <a:cxnLst>
                  <a:cxn ang="0">
                    <a:pos x="61" y="19"/>
                  </a:cxn>
                  <a:cxn ang="0">
                    <a:pos x="57" y="11"/>
                  </a:cxn>
                  <a:cxn ang="0">
                    <a:pos x="41" y="0"/>
                  </a:cxn>
                  <a:cxn ang="0">
                    <a:pos x="39" y="18"/>
                  </a:cxn>
                  <a:cxn ang="0">
                    <a:pos x="26" y="15"/>
                  </a:cxn>
                  <a:cxn ang="0">
                    <a:pos x="8" y="6"/>
                  </a:cxn>
                  <a:cxn ang="0">
                    <a:pos x="2" y="18"/>
                  </a:cxn>
                  <a:cxn ang="0">
                    <a:pos x="0" y="28"/>
                  </a:cxn>
                  <a:cxn ang="0">
                    <a:pos x="33" y="57"/>
                  </a:cxn>
                  <a:cxn ang="0">
                    <a:pos x="45" y="45"/>
                  </a:cxn>
                  <a:cxn ang="0">
                    <a:pos x="45" y="34"/>
                  </a:cxn>
                  <a:cxn ang="0">
                    <a:pos x="61" y="19"/>
                  </a:cxn>
                </a:cxnLst>
                <a:rect l="0" t="0" r="r" b="b"/>
                <a:pathLst>
                  <a:path w="61" h="57">
                    <a:moveTo>
                      <a:pt x="61" y="19"/>
                    </a:moveTo>
                    <a:lnTo>
                      <a:pt x="57" y="11"/>
                    </a:lnTo>
                    <a:lnTo>
                      <a:pt x="41" y="0"/>
                    </a:lnTo>
                    <a:lnTo>
                      <a:pt x="39" y="18"/>
                    </a:lnTo>
                    <a:lnTo>
                      <a:pt x="26" y="15"/>
                    </a:lnTo>
                    <a:lnTo>
                      <a:pt x="8" y="6"/>
                    </a:lnTo>
                    <a:lnTo>
                      <a:pt x="2" y="18"/>
                    </a:lnTo>
                    <a:lnTo>
                      <a:pt x="0" y="28"/>
                    </a:lnTo>
                    <a:lnTo>
                      <a:pt x="33" y="57"/>
                    </a:lnTo>
                    <a:lnTo>
                      <a:pt x="45" y="45"/>
                    </a:lnTo>
                    <a:lnTo>
                      <a:pt x="45" y="34"/>
                    </a:lnTo>
                    <a:lnTo>
                      <a:pt x="61" y="19"/>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02" name="Freeform 289"/>
              <p:cNvSpPr>
                <a:spLocks noChangeAspect="1"/>
              </p:cNvSpPr>
              <p:nvPr/>
            </p:nvSpPr>
            <p:spPr bwMode="auto">
              <a:xfrm>
                <a:off x="2178869" y="2060662"/>
                <a:ext cx="92939" cy="50069"/>
              </a:xfrm>
              <a:custGeom>
                <a:avLst/>
                <a:gdLst/>
                <a:ahLst/>
                <a:cxnLst>
                  <a:cxn ang="0">
                    <a:pos x="69" y="37"/>
                  </a:cxn>
                  <a:cxn ang="0">
                    <a:pos x="8" y="40"/>
                  </a:cxn>
                  <a:cxn ang="0">
                    <a:pos x="0" y="55"/>
                  </a:cxn>
                  <a:cxn ang="0">
                    <a:pos x="3" y="31"/>
                  </a:cxn>
                  <a:cxn ang="0">
                    <a:pos x="44" y="25"/>
                  </a:cxn>
                  <a:cxn ang="0">
                    <a:pos x="84" y="0"/>
                  </a:cxn>
                  <a:cxn ang="0">
                    <a:pos x="69" y="37"/>
                  </a:cxn>
                </a:cxnLst>
                <a:rect l="0" t="0" r="r" b="b"/>
                <a:pathLst>
                  <a:path w="84" h="55">
                    <a:moveTo>
                      <a:pt x="69" y="37"/>
                    </a:moveTo>
                    <a:lnTo>
                      <a:pt x="8" y="40"/>
                    </a:lnTo>
                    <a:lnTo>
                      <a:pt x="0" y="55"/>
                    </a:lnTo>
                    <a:lnTo>
                      <a:pt x="3" y="31"/>
                    </a:lnTo>
                    <a:lnTo>
                      <a:pt x="44" y="25"/>
                    </a:lnTo>
                    <a:lnTo>
                      <a:pt x="84" y="0"/>
                    </a:lnTo>
                    <a:lnTo>
                      <a:pt x="69" y="37"/>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03" name="Freeform 290"/>
              <p:cNvSpPr>
                <a:spLocks noChangeAspect="1"/>
              </p:cNvSpPr>
              <p:nvPr/>
            </p:nvSpPr>
            <p:spPr bwMode="auto">
              <a:xfrm>
                <a:off x="2241826" y="2165805"/>
                <a:ext cx="50969" cy="22530"/>
              </a:xfrm>
              <a:custGeom>
                <a:avLst/>
                <a:gdLst/>
                <a:ahLst/>
                <a:cxnLst>
                  <a:cxn ang="0">
                    <a:pos x="43" y="7"/>
                  </a:cxn>
                  <a:cxn ang="0">
                    <a:pos x="30" y="0"/>
                  </a:cxn>
                  <a:cxn ang="0">
                    <a:pos x="0" y="1"/>
                  </a:cxn>
                  <a:cxn ang="0">
                    <a:pos x="31" y="22"/>
                  </a:cxn>
                  <a:cxn ang="0">
                    <a:pos x="43" y="7"/>
                  </a:cxn>
                </a:cxnLst>
                <a:rect l="0" t="0" r="r" b="b"/>
                <a:pathLst>
                  <a:path w="43" h="22">
                    <a:moveTo>
                      <a:pt x="43" y="7"/>
                    </a:moveTo>
                    <a:lnTo>
                      <a:pt x="30" y="0"/>
                    </a:lnTo>
                    <a:lnTo>
                      <a:pt x="0" y="1"/>
                    </a:lnTo>
                    <a:lnTo>
                      <a:pt x="31" y="22"/>
                    </a:lnTo>
                    <a:lnTo>
                      <a:pt x="43" y="7"/>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04" name="Freeform 291"/>
              <p:cNvSpPr>
                <a:spLocks noChangeAspect="1"/>
              </p:cNvSpPr>
              <p:nvPr/>
            </p:nvSpPr>
            <p:spPr bwMode="auto">
              <a:xfrm>
                <a:off x="2343759" y="2195846"/>
                <a:ext cx="8995" cy="7509"/>
              </a:xfrm>
              <a:custGeom>
                <a:avLst/>
                <a:gdLst/>
                <a:ahLst/>
                <a:cxnLst>
                  <a:cxn ang="0">
                    <a:pos x="11" y="5"/>
                  </a:cxn>
                  <a:cxn ang="0">
                    <a:pos x="3" y="0"/>
                  </a:cxn>
                  <a:cxn ang="0">
                    <a:pos x="0" y="11"/>
                  </a:cxn>
                  <a:cxn ang="0">
                    <a:pos x="11" y="5"/>
                  </a:cxn>
                </a:cxnLst>
                <a:rect l="0" t="0" r="r" b="b"/>
                <a:pathLst>
                  <a:path w="11" h="11">
                    <a:moveTo>
                      <a:pt x="11" y="5"/>
                    </a:moveTo>
                    <a:lnTo>
                      <a:pt x="3" y="0"/>
                    </a:lnTo>
                    <a:lnTo>
                      <a:pt x="0" y="11"/>
                    </a:lnTo>
                    <a:lnTo>
                      <a:pt x="11" y="5"/>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05" name="Freeform 292"/>
              <p:cNvSpPr>
                <a:spLocks noChangeAspect="1"/>
              </p:cNvSpPr>
              <p:nvPr/>
            </p:nvSpPr>
            <p:spPr bwMode="auto">
              <a:xfrm>
                <a:off x="2835442" y="1973043"/>
                <a:ext cx="203868" cy="77606"/>
              </a:xfrm>
              <a:custGeom>
                <a:avLst/>
                <a:gdLst/>
                <a:ahLst/>
                <a:cxnLst>
                  <a:cxn ang="0">
                    <a:pos x="181" y="54"/>
                  </a:cxn>
                  <a:cxn ang="0">
                    <a:pos x="167" y="6"/>
                  </a:cxn>
                  <a:cxn ang="0">
                    <a:pos x="72" y="0"/>
                  </a:cxn>
                  <a:cxn ang="0">
                    <a:pos x="0" y="19"/>
                  </a:cxn>
                  <a:cxn ang="0">
                    <a:pos x="6" y="37"/>
                  </a:cxn>
                  <a:cxn ang="0">
                    <a:pos x="31" y="66"/>
                  </a:cxn>
                  <a:cxn ang="0">
                    <a:pos x="45" y="66"/>
                  </a:cxn>
                  <a:cxn ang="0">
                    <a:pos x="103" y="75"/>
                  </a:cxn>
                  <a:cxn ang="0">
                    <a:pos x="163" y="85"/>
                  </a:cxn>
                  <a:cxn ang="0">
                    <a:pos x="181" y="54"/>
                  </a:cxn>
                </a:cxnLst>
                <a:rect l="0" t="0" r="r" b="b"/>
                <a:pathLst>
                  <a:path w="181" h="85">
                    <a:moveTo>
                      <a:pt x="181" y="54"/>
                    </a:moveTo>
                    <a:lnTo>
                      <a:pt x="167" y="6"/>
                    </a:lnTo>
                    <a:lnTo>
                      <a:pt x="72" y="0"/>
                    </a:lnTo>
                    <a:lnTo>
                      <a:pt x="0" y="19"/>
                    </a:lnTo>
                    <a:lnTo>
                      <a:pt x="6" y="37"/>
                    </a:lnTo>
                    <a:lnTo>
                      <a:pt x="31" y="66"/>
                    </a:lnTo>
                    <a:lnTo>
                      <a:pt x="45" y="66"/>
                    </a:lnTo>
                    <a:lnTo>
                      <a:pt x="103" y="75"/>
                    </a:lnTo>
                    <a:lnTo>
                      <a:pt x="163" y="85"/>
                    </a:lnTo>
                    <a:lnTo>
                      <a:pt x="181" y="54"/>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06" name="Freeform 293"/>
              <p:cNvSpPr>
                <a:spLocks noChangeAspect="1"/>
              </p:cNvSpPr>
              <p:nvPr/>
            </p:nvSpPr>
            <p:spPr bwMode="auto">
              <a:xfrm>
                <a:off x="2748497" y="2033122"/>
                <a:ext cx="332786" cy="115160"/>
              </a:xfrm>
              <a:custGeom>
                <a:avLst/>
                <a:gdLst/>
                <a:ahLst/>
                <a:cxnLst>
                  <a:cxn ang="0">
                    <a:pos x="150" y="83"/>
                  </a:cxn>
                  <a:cxn ang="0">
                    <a:pos x="81" y="92"/>
                  </a:cxn>
                  <a:cxn ang="0">
                    <a:pos x="12" y="100"/>
                  </a:cxn>
                  <a:cxn ang="0">
                    <a:pos x="0" y="103"/>
                  </a:cxn>
                  <a:cxn ang="0">
                    <a:pos x="20" y="34"/>
                  </a:cxn>
                  <a:cxn ang="0">
                    <a:pos x="56" y="34"/>
                  </a:cxn>
                  <a:cxn ang="0">
                    <a:pos x="106" y="65"/>
                  </a:cxn>
                  <a:cxn ang="0">
                    <a:pos x="129" y="46"/>
                  </a:cxn>
                  <a:cxn ang="0">
                    <a:pos x="123" y="0"/>
                  </a:cxn>
                  <a:cxn ang="0">
                    <a:pos x="181" y="9"/>
                  </a:cxn>
                  <a:cxn ang="0">
                    <a:pos x="241" y="19"/>
                  </a:cxn>
                  <a:cxn ang="0">
                    <a:pos x="266" y="56"/>
                  </a:cxn>
                  <a:cxn ang="0">
                    <a:pos x="294" y="116"/>
                  </a:cxn>
                  <a:cxn ang="0">
                    <a:pos x="236" y="122"/>
                  </a:cxn>
                  <a:cxn ang="0">
                    <a:pos x="150" y="83"/>
                  </a:cxn>
                </a:cxnLst>
                <a:rect l="0" t="0" r="r" b="b"/>
                <a:pathLst>
                  <a:path w="294" h="122">
                    <a:moveTo>
                      <a:pt x="150" y="83"/>
                    </a:moveTo>
                    <a:lnTo>
                      <a:pt x="81" y="92"/>
                    </a:lnTo>
                    <a:lnTo>
                      <a:pt x="12" y="100"/>
                    </a:lnTo>
                    <a:lnTo>
                      <a:pt x="0" y="103"/>
                    </a:lnTo>
                    <a:lnTo>
                      <a:pt x="20" y="34"/>
                    </a:lnTo>
                    <a:lnTo>
                      <a:pt x="56" y="34"/>
                    </a:lnTo>
                    <a:lnTo>
                      <a:pt x="106" y="65"/>
                    </a:lnTo>
                    <a:lnTo>
                      <a:pt x="129" y="46"/>
                    </a:lnTo>
                    <a:lnTo>
                      <a:pt x="123" y="0"/>
                    </a:lnTo>
                    <a:lnTo>
                      <a:pt x="181" y="9"/>
                    </a:lnTo>
                    <a:lnTo>
                      <a:pt x="241" y="19"/>
                    </a:lnTo>
                    <a:lnTo>
                      <a:pt x="266" y="56"/>
                    </a:lnTo>
                    <a:lnTo>
                      <a:pt x="294" y="116"/>
                    </a:lnTo>
                    <a:lnTo>
                      <a:pt x="236" y="122"/>
                    </a:lnTo>
                    <a:lnTo>
                      <a:pt x="150" y="83"/>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07" name="Freeform 294"/>
              <p:cNvSpPr>
                <a:spLocks noChangeAspect="1"/>
              </p:cNvSpPr>
              <p:nvPr/>
            </p:nvSpPr>
            <p:spPr bwMode="auto">
              <a:xfrm>
                <a:off x="2748497" y="2110732"/>
                <a:ext cx="266828" cy="115160"/>
              </a:xfrm>
              <a:custGeom>
                <a:avLst/>
                <a:gdLst/>
                <a:ahLst/>
                <a:cxnLst>
                  <a:cxn ang="0">
                    <a:pos x="9" y="88"/>
                  </a:cxn>
                  <a:cxn ang="0">
                    <a:pos x="0" y="20"/>
                  </a:cxn>
                  <a:cxn ang="0">
                    <a:pos x="12" y="17"/>
                  </a:cxn>
                  <a:cxn ang="0">
                    <a:pos x="81" y="9"/>
                  </a:cxn>
                  <a:cxn ang="0">
                    <a:pos x="150" y="0"/>
                  </a:cxn>
                  <a:cxn ang="0">
                    <a:pos x="236" y="39"/>
                  </a:cxn>
                  <a:cxn ang="0">
                    <a:pos x="175" y="81"/>
                  </a:cxn>
                  <a:cxn ang="0">
                    <a:pos x="111" y="123"/>
                  </a:cxn>
                  <a:cxn ang="0">
                    <a:pos x="73" y="121"/>
                  </a:cxn>
                  <a:cxn ang="0">
                    <a:pos x="72" y="100"/>
                  </a:cxn>
                  <a:cxn ang="0">
                    <a:pos x="35" y="94"/>
                  </a:cxn>
                  <a:cxn ang="0">
                    <a:pos x="9" y="88"/>
                  </a:cxn>
                </a:cxnLst>
                <a:rect l="0" t="0" r="r" b="b"/>
                <a:pathLst>
                  <a:path w="236" h="123">
                    <a:moveTo>
                      <a:pt x="9" y="88"/>
                    </a:moveTo>
                    <a:lnTo>
                      <a:pt x="0" y="20"/>
                    </a:lnTo>
                    <a:lnTo>
                      <a:pt x="12" y="17"/>
                    </a:lnTo>
                    <a:lnTo>
                      <a:pt x="81" y="9"/>
                    </a:lnTo>
                    <a:lnTo>
                      <a:pt x="150" y="0"/>
                    </a:lnTo>
                    <a:lnTo>
                      <a:pt x="236" y="39"/>
                    </a:lnTo>
                    <a:lnTo>
                      <a:pt x="175" y="81"/>
                    </a:lnTo>
                    <a:lnTo>
                      <a:pt x="111" y="123"/>
                    </a:lnTo>
                    <a:lnTo>
                      <a:pt x="73" y="121"/>
                    </a:lnTo>
                    <a:lnTo>
                      <a:pt x="72" y="100"/>
                    </a:lnTo>
                    <a:lnTo>
                      <a:pt x="35" y="94"/>
                    </a:lnTo>
                    <a:lnTo>
                      <a:pt x="9" y="88"/>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08" name="Freeform 295"/>
              <p:cNvSpPr>
                <a:spLocks noChangeAspect="1"/>
              </p:cNvSpPr>
              <p:nvPr/>
            </p:nvSpPr>
            <p:spPr bwMode="auto">
              <a:xfrm>
                <a:off x="1954014" y="2268445"/>
                <a:ext cx="179884" cy="132682"/>
              </a:xfrm>
              <a:custGeom>
                <a:avLst/>
                <a:gdLst/>
                <a:ahLst/>
                <a:cxnLst>
                  <a:cxn ang="0">
                    <a:pos x="116" y="82"/>
                  </a:cxn>
                  <a:cxn ang="0">
                    <a:pos x="152" y="63"/>
                  </a:cxn>
                  <a:cxn ang="0">
                    <a:pos x="140" y="41"/>
                  </a:cxn>
                  <a:cxn ang="0">
                    <a:pos x="157" y="9"/>
                  </a:cxn>
                  <a:cxn ang="0">
                    <a:pos x="104" y="0"/>
                  </a:cxn>
                  <a:cxn ang="0">
                    <a:pos x="51" y="35"/>
                  </a:cxn>
                  <a:cxn ang="0">
                    <a:pos x="13" y="88"/>
                  </a:cxn>
                  <a:cxn ang="0">
                    <a:pos x="0" y="108"/>
                  </a:cxn>
                  <a:cxn ang="0">
                    <a:pos x="36" y="108"/>
                  </a:cxn>
                  <a:cxn ang="0">
                    <a:pos x="89" y="112"/>
                  </a:cxn>
                  <a:cxn ang="0">
                    <a:pos x="98" y="130"/>
                  </a:cxn>
                  <a:cxn ang="0">
                    <a:pos x="112" y="141"/>
                  </a:cxn>
                  <a:cxn ang="0">
                    <a:pos x="116" y="82"/>
                  </a:cxn>
                </a:cxnLst>
                <a:rect l="0" t="0" r="r" b="b"/>
                <a:pathLst>
                  <a:path w="157" h="141">
                    <a:moveTo>
                      <a:pt x="116" y="82"/>
                    </a:moveTo>
                    <a:lnTo>
                      <a:pt x="152" y="63"/>
                    </a:lnTo>
                    <a:lnTo>
                      <a:pt x="140" y="41"/>
                    </a:lnTo>
                    <a:lnTo>
                      <a:pt x="157" y="9"/>
                    </a:lnTo>
                    <a:lnTo>
                      <a:pt x="104" y="0"/>
                    </a:lnTo>
                    <a:lnTo>
                      <a:pt x="51" y="35"/>
                    </a:lnTo>
                    <a:lnTo>
                      <a:pt x="13" y="88"/>
                    </a:lnTo>
                    <a:lnTo>
                      <a:pt x="0" y="108"/>
                    </a:lnTo>
                    <a:lnTo>
                      <a:pt x="36" y="108"/>
                    </a:lnTo>
                    <a:lnTo>
                      <a:pt x="89" y="112"/>
                    </a:lnTo>
                    <a:lnTo>
                      <a:pt x="98" y="130"/>
                    </a:lnTo>
                    <a:lnTo>
                      <a:pt x="112" y="141"/>
                    </a:lnTo>
                    <a:lnTo>
                      <a:pt x="116" y="82"/>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09" name="Freeform 296"/>
              <p:cNvSpPr>
                <a:spLocks noChangeAspect="1"/>
              </p:cNvSpPr>
              <p:nvPr/>
            </p:nvSpPr>
            <p:spPr bwMode="auto">
              <a:xfrm>
                <a:off x="2454688" y="2203359"/>
                <a:ext cx="479691" cy="282887"/>
              </a:xfrm>
              <a:custGeom>
                <a:avLst/>
                <a:gdLst/>
                <a:ahLst/>
                <a:cxnLst>
                  <a:cxn ang="0">
                    <a:pos x="176" y="13"/>
                  </a:cxn>
                  <a:cxn ang="0">
                    <a:pos x="168" y="0"/>
                  </a:cxn>
                  <a:cxn ang="0">
                    <a:pos x="113" y="3"/>
                  </a:cxn>
                  <a:cxn ang="0">
                    <a:pos x="58" y="22"/>
                  </a:cxn>
                  <a:cxn ang="0">
                    <a:pos x="0" y="34"/>
                  </a:cxn>
                  <a:cxn ang="0">
                    <a:pos x="18" y="49"/>
                  </a:cxn>
                  <a:cxn ang="0">
                    <a:pos x="4" y="53"/>
                  </a:cxn>
                  <a:cxn ang="0">
                    <a:pos x="9" y="103"/>
                  </a:cxn>
                  <a:cxn ang="0">
                    <a:pos x="32" y="161"/>
                  </a:cxn>
                  <a:cxn ang="0">
                    <a:pos x="40" y="203"/>
                  </a:cxn>
                  <a:cxn ang="0">
                    <a:pos x="47" y="201"/>
                  </a:cxn>
                  <a:cxn ang="0">
                    <a:pos x="103" y="222"/>
                  </a:cxn>
                  <a:cxn ang="0">
                    <a:pos x="115" y="237"/>
                  </a:cxn>
                  <a:cxn ang="0">
                    <a:pos x="135" y="234"/>
                  </a:cxn>
                  <a:cxn ang="0">
                    <a:pos x="165" y="234"/>
                  </a:cxn>
                  <a:cxn ang="0">
                    <a:pos x="218" y="273"/>
                  </a:cxn>
                  <a:cxn ang="0">
                    <a:pos x="264" y="276"/>
                  </a:cxn>
                  <a:cxn ang="0">
                    <a:pos x="274" y="286"/>
                  </a:cxn>
                  <a:cxn ang="0">
                    <a:pos x="312" y="283"/>
                  </a:cxn>
                  <a:cxn ang="0">
                    <a:pos x="377" y="298"/>
                  </a:cxn>
                  <a:cxn ang="0">
                    <a:pos x="383" y="282"/>
                  </a:cxn>
                  <a:cxn ang="0">
                    <a:pos x="422" y="228"/>
                  </a:cxn>
                  <a:cxn ang="0">
                    <a:pos x="428" y="201"/>
                  </a:cxn>
                  <a:cxn ang="0">
                    <a:pos x="404" y="144"/>
                  </a:cxn>
                  <a:cxn ang="0">
                    <a:pos x="380" y="128"/>
                  </a:cxn>
                  <a:cxn ang="0">
                    <a:pos x="407" y="92"/>
                  </a:cxn>
                  <a:cxn ang="0">
                    <a:pos x="373" y="24"/>
                  </a:cxn>
                  <a:cxn ang="0">
                    <a:pos x="295" y="19"/>
                  </a:cxn>
                  <a:cxn ang="0">
                    <a:pos x="219" y="13"/>
                  </a:cxn>
                  <a:cxn ang="0">
                    <a:pos x="176" y="13"/>
                  </a:cxn>
                </a:cxnLst>
                <a:rect l="0" t="0" r="r" b="b"/>
                <a:pathLst>
                  <a:path w="428" h="298">
                    <a:moveTo>
                      <a:pt x="176" y="13"/>
                    </a:moveTo>
                    <a:lnTo>
                      <a:pt x="168" y="0"/>
                    </a:lnTo>
                    <a:lnTo>
                      <a:pt x="113" y="3"/>
                    </a:lnTo>
                    <a:lnTo>
                      <a:pt x="58" y="22"/>
                    </a:lnTo>
                    <a:lnTo>
                      <a:pt x="0" y="34"/>
                    </a:lnTo>
                    <a:lnTo>
                      <a:pt x="18" y="49"/>
                    </a:lnTo>
                    <a:lnTo>
                      <a:pt x="4" y="53"/>
                    </a:lnTo>
                    <a:lnTo>
                      <a:pt x="9" y="103"/>
                    </a:lnTo>
                    <a:lnTo>
                      <a:pt x="32" y="161"/>
                    </a:lnTo>
                    <a:lnTo>
                      <a:pt x="40" y="203"/>
                    </a:lnTo>
                    <a:lnTo>
                      <a:pt x="47" y="201"/>
                    </a:lnTo>
                    <a:lnTo>
                      <a:pt x="103" y="222"/>
                    </a:lnTo>
                    <a:lnTo>
                      <a:pt x="115" y="237"/>
                    </a:lnTo>
                    <a:lnTo>
                      <a:pt x="135" y="234"/>
                    </a:lnTo>
                    <a:lnTo>
                      <a:pt x="165" y="234"/>
                    </a:lnTo>
                    <a:lnTo>
                      <a:pt x="218" y="273"/>
                    </a:lnTo>
                    <a:lnTo>
                      <a:pt x="264" y="276"/>
                    </a:lnTo>
                    <a:lnTo>
                      <a:pt x="274" y="286"/>
                    </a:lnTo>
                    <a:lnTo>
                      <a:pt x="312" y="283"/>
                    </a:lnTo>
                    <a:lnTo>
                      <a:pt x="377" y="298"/>
                    </a:lnTo>
                    <a:lnTo>
                      <a:pt x="383" y="282"/>
                    </a:lnTo>
                    <a:lnTo>
                      <a:pt x="422" y="228"/>
                    </a:lnTo>
                    <a:lnTo>
                      <a:pt x="428" y="201"/>
                    </a:lnTo>
                    <a:lnTo>
                      <a:pt x="404" y="144"/>
                    </a:lnTo>
                    <a:lnTo>
                      <a:pt x="380" y="128"/>
                    </a:lnTo>
                    <a:lnTo>
                      <a:pt x="407" y="92"/>
                    </a:lnTo>
                    <a:lnTo>
                      <a:pt x="373" y="24"/>
                    </a:lnTo>
                    <a:lnTo>
                      <a:pt x="295" y="19"/>
                    </a:lnTo>
                    <a:lnTo>
                      <a:pt x="219" y="13"/>
                    </a:lnTo>
                    <a:lnTo>
                      <a:pt x="176" y="13"/>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10" name="Freeform 297"/>
              <p:cNvSpPr>
                <a:spLocks noChangeAspect="1"/>
              </p:cNvSpPr>
              <p:nvPr/>
            </p:nvSpPr>
            <p:spPr bwMode="auto">
              <a:xfrm>
                <a:off x="2790471" y="2528803"/>
                <a:ext cx="464698" cy="230316"/>
              </a:xfrm>
              <a:custGeom>
                <a:avLst/>
                <a:gdLst/>
                <a:ahLst/>
                <a:cxnLst>
                  <a:cxn ang="0">
                    <a:pos x="382" y="201"/>
                  </a:cxn>
                  <a:cxn ang="0">
                    <a:pos x="379" y="243"/>
                  </a:cxn>
                  <a:cxn ang="0">
                    <a:pos x="294" y="225"/>
                  </a:cxn>
                  <a:cxn ang="0">
                    <a:pos x="225" y="248"/>
                  </a:cxn>
                  <a:cxn ang="0">
                    <a:pos x="176" y="239"/>
                  </a:cxn>
                  <a:cxn ang="0">
                    <a:pos x="127" y="231"/>
                  </a:cxn>
                  <a:cxn ang="0">
                    <a:pos x="116" y="218"/>
                  </a:cxn>
                  <a:cxn ang="0">
                    <a:pos x="112" y="200"/>
                  </a:cxn>
                  <a:cxn ang="0">
                    <a:pos x="97" y="194"/>
                  </a:cxn>
                  <a:cxn ang="0">
                    <a:pos x="83" y="192"/>
                  </a:cxn>
                  <a:cxn ang="0">
                    <a:pos x="64" y="180"/>
                  </a:cxn>
                  <a:cxn ang="0">
                    <a:pos x="0" y="115"/>
                  </a:cxn>
                  <a:cxn ang="0">
                    <a:pos x="25" y="107"/>
                  </a:cxn>
                  <a:cxn ang="0">
                    <a:pos x="59" y="58"/>
                  </a:cxn>
                  <a:cxn ang="0">
                    <a:pos x="103" y="16"/>
                  </a:cxn>
                  <a:cxn ang="0">
                    <a:pos x="104" y="15"/>
                  </a:cxn>
                  <a:cxn ang="0">
                    <a:pos x="186" y="24"/>
                  </a:cxn>
                  <a:cxn ang="0">
                    <a:pos x="258" y="0"/>
                  </a:cxn>
                  <a:cxn ang="0">
                    <a:pos x="262" y="0"/>
                  </a:cxn>
                  <a:cxn ang="0">
                    <a:pos x="294" y="31"/>
                  </a:cxn>
                  <a:cxn ang="0">
                    <a:pos x="327" y="64"/>
                  </a:cxn>
                  <a:cxn ang="0">
                    <a:pos x="340" y="109"/>
                  </a:cxn>
                  <a:cxn ang="0">
                    <a:pos x="353" y="155"/>
                  </a:cxn>
                  <a:cxn ang="0">
                    <a:pos x="389" y="155"/>
                  </a:cxn>
                  <a:cxn ang="0">
                    <a:pos x="415" y="164"/>
                  </a:cxn>
                  <a:cxn ang="0">
                    <a:pos x="416" y="176"/>
                  </a:cxn>
                  <a:cxn ang="0">
                    <a:pos x="397" y="186"/>
                  </a:cxn>
                  <a:cxn ang="0">
                    <a:pos x="391" y="182"/>
                  </a:cxn>
                  <a:cxn ang="0">
                    <a:pos x="382" y="201"/>
                  </a:cxn>
                </a:cxnLst>
                <a:rect l="0" t="0" r="r" b="b"/>
                <a:pathLst>
                  <a:path w="416" h="248">
                    <a:moveTo>
                      <a:pt x="382" y="201"/>
                    </a:moveTo>
                    <a:lnTo>
                      <a:pt x="379" y="243"/>
                    </a:lnTo>
                    <a:lnTo>
                      <a:pt x="294" y="225"/>
                    </a:lnTo>
                    <a:lnTo>
                      <a:pt x="225" y="248"/>
                    </a:lnTo>
                    <a:lnTo>
                      <a:pt x="176" y="239"/>
                    </a:lnTo>
                    <a:lnTo>
                      <a:pt x="127" y="231"/>
                    </a:lnTo>
                    <a:lnTo>
                      <a:pt x="116" y="218"/>
                    </a:lnTo>
                    <a:lnTo>
                      <a:pt x="112" y="200"/>
                    </a:lnTo>
                    <a:lnTo>
                      <a:pt x="97" y="194"/>
                    </a:lnTo>
                    <a:lnTo>
                      <a:pt x="83" y="192"/>
                    </a:lnTo>
                    <a:lnTo>
                      <a:pt x="64" y="180"/>
                    </a:lnTo>
                    <a:lnTo>
                      <a:pt x="0" y="115"/>
                    </a:lnTo>
                    <a:lnTo>
                      <a:pt x="25" y="107"/>
                    </a:lnTo>
                    <a:lnTo>
                      <a:pt x="59" y="58"/>
                    </a:lnTo>
                    <a:lnTo>
                      <a:pt x="103" y="16"/>
                    </a:lnTo>
                    <a:lnTo>
                      <a:pt x="104" y="15"/>
                    </a:lnTo>
                    <a:lnTo>
                      <a:pt x="186" y="24"/>
                    </a:lnTo>
                    <a:lnTo>
                      <a:pt x="258" y="0"/>
                    </a:lnTo>
                    <a:lnTo>
                      <a:pt x="262" y="0"/>
                    </a:lnTo>
                    <a:lnTo>
                      <a:pt x="294" y="31"/>
                    </a:lnTo>
                    <a:lnTo>
                      <a:pt x="327" y="64"/>
                    </a:lnTo>
                    <a:lnTo>
                      <a:pt x="340" y="109"/>
                    </a:lnTo>
                    <a:lnTo>
                      <a:pt x="353" y="155"/>
                    </a:lnTo>
                    <a:lnTo>
                      <a:pt x="389" y="155"/>
                    </a:lnTo>
                    <a:lnTo>
                      <a:pt x="415" y="164"/>
                    </a:lnTo>
                    <a:lnTo>
                      <a:pt x="416" y="176"/>
                    </a:lnTo>
                    <a:lnTo>
                      <a:pt x="397" y="186"/>
                    </a:lnTo>
                    <a:lnTo>
                      <a:pt x="391" y="182"/>
                    </a:lnTo>
                    <a:lnTo>
                      <a:pt x="382" y="201"/>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11" name="Freeform 298"/>
              <p:cNvSpPr>
                <a:spLocks noChangeAspect="1"/>
              </p:cNvSpPr>
              <p:nvPr/>
            </p:nvSpPr>
            <p:spPr bwMode="auto">
              <a:xfrm>
                <a:off x="2379739" y="2388612"/>
                <a:ext cx="317793" cy="122668"/>
              </a:xfrm>
              <a:custGeom>
                <a:avLst/>
                <a:gdLst/>
                <a:ahLst/>
                <a:cxnLst>
                  <a:cxn ang="0">
                    <a:pos x="231" y="37"/>
                  </a:cxn>
                  <a:cxn ang="0">
                    <a:pos x="284" y="76"/>
                  </a:cxn>
                  <a:cxn ang="0">
                    <a:pos x="281" y="80"/>
                  </a:cxn>
                  <a:cxn ang="0">
                    <a:pos x="269" y="91"/>
                  </a:cxn>
                  <a:cxn ang="0">
                    <a:pos x="257" y="95"/>
                  </a:cxn>
                  <a:cxn ang="0">
                    <a:pos x="258" y="101"/>
                  </a:cxn>
                  <a:cxn ang="0">
                    <a:pos x="243" y="115"/>
                  </a:cxn>
                  <a:cxn ang="0">
                    <a:pos x="218" y="121"/>
                  </a:cxn>
                  <a:cxn ang="0">
                    <a:pos x="204" y="121"/>
                  </a:cxn>
                  <a:cxn ang="0">
                    <a:pos x="191" y="118"/>
                  </a:cxn>
                  <a:cxn ang="0">
                    <a:pos x="122" y="110"/>
                  </a:cxn>
                  <a:cxn ang="0">
                    <a:pos x="97" y="130"/>
                  </a:cxn>
                  <a:cxn ang="0">
                    <a:pos x="73" y="118"/>
                  </a:cxn>
                  <a:cxn ang="0">
                    <a:pos x="10" y="61"/>
                  </a:cxn>
                  <a:cxn ang="0">
                    <a:pos x="0" y="41"/>
                  </a:cxn>
                  <a:cxn ang="0">
                    <a:pos x="95" y="0"/>
                  </a:cxn>
                  <a:cxn ang="0">
                    <a:pos x="106" y="6"/>
                  </a:cxn>
                  <a:cxn ang="0">
                    <a:pos x="113" y="4"/>
                  </a:cxn>
                  <a:cxn ang="0">
                    <a:pos x="169" y="25"/>
                  </a:cxn>
                  <a:cxn ang="0">
                    <a:pos x="181" y="40"/>
                  </a:cxn>
                  <a:cxn ang="0">
                    <a:pos x="201" y="37"/>
                  </a:cxn>
                  <a:cxn ang="0">
                    <a:pos x="231" y="37"/>
                  </a:cxn>
                </a:cxnLst>
                <a:rect l="0" t="0" r="r" b="b"/>
                <a:pathLst>
                  <a:path w="284" h="130">
                    <a:moveTo>
                      <a:pt x="231" y="37"/>
                    </a:moveTo>
                    <a:lnTo>
                      <a:pt x="284" y="76"/>
                    </a:lnTo>
                    <a:lnTo>
                      <a:pt x="281" y="80"/>
                    </a:lnTo>
                    <a:lnTo>
                      <a:pt x="269" y="91"/>
                    </a:lnTo>
                    <a:lnTo>
                      <a:pt x="257" y="95"/>
                    </a:lnTo>
                    <a:lnTo>
                      <a:pt x="258" y="101"/>
                    </a:lnTo>
                    <a:lnTo>
                      <a:pt x="243" y="115"/>
                    </a:lnTo>
                    <a:lnTo>
                      <a:pt x="218" y="121"/>
                    </a:lnTo>
                    <a:lnTo>
                      <a:pt x="204" y="121"/>
                    </a:lnTo>
                    <a:lnTo>
                      <a:pt x="191" y="118"/>
                    </a:lnTo>
                    <a:lnTo>
                      <a:pt x="122" y="110"/>
                    </a:lnTo>
                    <a:lnTo>
                      <a:pt x="97" y="130"/>
                    </a:lnTo>
                    <a:lnTo>
                      <a:pt x="73" y="118"/>
                    </a:lnTo>
                    <a:lnTo>
                      <a:pt x="10" y="61"/>
                    </a:lnTo>
                    <a:lnTo>
                      <a:pt x="0" y="41"/>
                    </a:lnTo>
                    <a:lnTo>
                      <a:pt x="95" y="0"/>
                    </a:lnTo>
                    <a:lnTo>
                      <a:pt x="106" y="6"/>
                    </a:lnTo>
                    <a:lnTo>
                      <a:pt x="113" y="4"/>
                    </a:lnTo>
                    <a:lnTo>
                      <a:pt x="169" y="25"/>
                    </a:lnTo>
                    <a:lnTo>
                      <a:pt x="181" y="40"/>
                    </a:lnTo>
                    <a:lnTo>
                      <a:pt x="201" y="37"/>
                    </a:lnTo>
                    <a:lnTo>
                      <a:pt x="231" y="37"/>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12" name="Freeform 299"/>
              <p:cNvSpPr>
                <a:spLocks noChangeAspect="1"/>
              </p:cNvSpPr>
              <p:nvPr/>
            </p:nvSpPr>
            <p:spPr bwMode="auto">
              <a:xfrm>
                <a:off x="1918038" y="2371089"/>
                <a:ext cx="170889" cy="90125"/>
              </a:xfrm>
              <a:custGeom>
                <a:avLst/>
                <a:gdLst/>
                <a:ahLst/>
                <a:cxnLst>
                  <a:cxn ang="0">
                    <a:pos x="35" y="0"/>
                  </a:cxn>
                  <a:cxn ang="0">
                    <a:pos x="0" y="16"/>
                  </a:cxn>
                  <a:cxn ang="0">
                    <a:pos x="17" y="34"/>
                  </a:cxn>
                  <a:cxn ang="0">
                    <a:pos x="72" y="70"/>
                  </a:cxn>
                  <a:cxn ang="0">
                    <a:pos x="92" y="68"/>
                  </a:cxn>
                  <a:cxn ang="0">
                    <a:pos x="96" y="73"/>
                  </a:cxn>
                  <a:cxn ang="0">
                    <a:pos x="139" y="97"/>
                  </a:cxn>
                  <a:cxn ang="0">
                    <a:pos x="141" y="97"/>
                  </a:cxn>
                  <a:cxn ang="0">
                    <a:pos x="141" y="89"/>
                  </a:cxn>
                  <a:cxn ang="0">
                    <a:pos x="153" y="65"/>
                  </a:cxn>
                  <a:cxn ang="0">
                    <a:pos x="154" y="39"/>
                  </a:cxn>
                  <a:cxn ang="0">
                    <a:pos x="147" y="33"/>
                  </a:cxn>
                  <a:cxn ang="0">
                    <a:pos x="133" y="22"/>
                  </a:cxn>
                  <a:cxn ang="0">
                    <a:pos x="124" y="4"/>
                  </a:cxn>
                  <a:cxn ang="0">
                    <a:pos x="71" y="0"/>
                  </a:cxn>
                  <a:cxn ang="0">
                    <a:pos x="35" y="0"/>
                  </a:cxn>
                </a:cxnLst>
                <a:rect l="0" t="0" r="r" b="b"/>
                <a:pathLst>
                  <a:path w="154" h="97">
                    <a:moveTo>
                      <a:pt x="35" y="0"/>
                    </a:moveTo>
                    <a:lnTo>
                      <a:pt x="0" y="16"/>
                    </a:lnTo>
                    <a:lnTo>
                      <a:pt x="17" y="34"/>
                    </a:lnTo>
                    <a:lnTo>
                      <a:pt x="72" y="70"/>
                    </a:lnTo>
                    <a:lnTo>
                      <a:pt x="92" y="68"/>
                    </a:lnTo>
                    <a:lnTo>
                      <a:pt x="96" y="73"/>
                    </a:lnTo>
                    <a:lnTo>
                      <a:pt x="139" y="97"/>
                    </a:lnTo>
                    <a:lnTo>
                      <a:pt x="141" y="97"/>
                    </a:lnTo>
                    <a:lnTo>
                      <a:pt x="141" y="89"/>
                    </a:lnTo>
                    <a:lnTo>
                      <a:pt x="153" y="65"/>
                    </a:lnTo>
                    <a:lnTo>
                      <a:pt x="154" y="39"/>
                    </a:lnTo>
                    <a:lnTo>
                      <a:pt x="147" y="33"/>
                    </a:lnTo>
                    <a:lnTo>
                      <a:pt x="133" y="22"/>
                    </a:lnTo>
                    <a:lnTo>
                      <a:pt x="124" y="4"/>
                    </a:lnTo>
                    <a:lnTo>
                      <a:pt x="71" y="0"/>
                    </a:lnTo>
                    <a:lnTo>
                      <a:pt x="35" y="0"/>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13" name="Freeform 300"/>
              <p:cNvSpPr>
                <a:spLocks noChangeAspect="1"/>
              </p:cNvSpPr>
              <p:nvPr/>
            </p:nvSpPr>
            <p:spPr bwMode="auto">
              <a:xfrm>
                <a:off x="2082929" y="2195846"/>
                <a:ext cx="416730" cy="375514"/>
              </a:xfrm>
              <a:custGeom>
                <a:avLst/>
                <a:gdLst/>
                <a:ahLst/>
                <a:cxnLst>
                  <a:cxn ang="0">
                    <a:pos x="89" y="73"/>
                  </a:cxn>
                  <a:cxn ang="0">
                    <a:pos x="97" y="76"/>
                  </a:cxn>
                  <a:cxn ang="0">
                    <a:pos x="95" y="67"/>
                  </a:cxn>
                  <a:cxn ang="0">
                    <a:pos x="112" y="57"/>
                  </a:cxn>
                  <a:cxn ang="0">
                    <a:pos x="140" y="70"/>
                  </a:cxn>
                  <a:cxn ang="0">
                    <a:pos x="125" y="54"/>
                  </a:cxn>
                  <a:cxn ang="0">
                    <a:pos x="110" y="33"/>
                  </a:cxn>
                  <a:cxn ang="0">
                    <a:pos x="109" y="27"/>
                  </a:cxn>
                  <a:cxn ang="0">
                    <a:pos x="100" y="0"/>
                  </a:cxn>
                  <a:cxn ang="0">
                    <a:pos x="131" y="5"/>
                  </a:cxn>
                  <a:cxn ang="0">
                    <a:pos x="143" y="6"/>
                  </a:cxn>
                  <a:cxn ang="0">
                    <a:pos x="149" y="23"/>
                  </a:cxn>
                  <a:cxn ang="0">
                    <a:pos x="194" y="29"/>
                  </a:cxn>
                  <a:cxn ang="0">
                    <a:pos x="192" y="44"/>
                  </a:cxn>
                  <a:cxn ang="0">
                    <a:pos x="206" y="50"/>
                  </a:cxn>
                  <a:cxn ang="0">
                    <a:pos x="264" y="24"/>
                  </a:cxn>
                  <a:cxn ang="0">
                    <a:pos x="261" y="29"/>
                  </a:cxn>
                  <a:cxn ang="0">
                    <a:pos x="312" y="45"/>
                  </a:cxn>
                  <a:cxn ang="0">
                    <a:pos x="330" y="45"/>
                  </a:cxn>
                  <a:cxn ang="0">
                    <a:pos x="348" y="60"/>
                  </a:cxn>
                  <a:cxn ang="0">
                    <a:pos x="334" y="64"/>
                  </a:cxn>
                  <a:cxn ang="0">
                    <a:pos x="339" y="114"/>
                  </a:cxn>
                  <a:cxn ang="0">
                    <a:pos x="362" y="172"/>
                  </a:cxn>
                  <a:cxn ang="0">
                    <a:pos x="370" y="214"/>
                  </a:cxn>
                  <a:cxn ang="0">
                    <a:pos x="359" y="208"/>
                  </a:cxn>
                  <a:cxn ang="0">
                    <a:pos x="264" y="249"/>
                  </a:cxn>
                  <a:cxn ang="0">
                    <a:pos x="274" y="269"/>
                  </a:cxn>
                  <a:cxn ang="0">
                    <a:pos x="337" y="326"/>
                  </a:cxn>
                  <a:cxn ang="0">
                    <a:pos x="301" y="355"/>
                  </a:cxn>
                  <a:cxn ang="0">
                    <a:pos x="309" y="385"/>
                  </a:cxn>
                  <a:cxn ang="0">
                    <a:pos x="297" y="390"/>
                  </a:cxn>
                  <a:cxn ang="0">
                    <a:pos x="245" y="390"/>
                  </a:cxn>
                  <a:cxn ang="0">
                    <a:pos x="209" y="391"/>
                  </a:cxn>
                  <a:cxn ang="0">
                    <a:pos x="195" y="400"/>
                  </a:cxn>
                  <a:cxn ang="0">
                    <a:pos x="158" y="393"/>
                  </a:cxn>
                  <a:cxn ang="0">
                    <a:pos x="116" y="387"/>
                  </a:cxn>
                  <a:cxn ang="0">
                    <a:pos x="73" y="390"/>
                  </a:cxn>
                  <a:cxn ang="0">
                    <a:pos x="91" y="315"/>
                  </a:cxn>
                  <a:cxn ang="0">
                    <a:pos x="24" y="293"/>
                  </a:cxn>
                  <a:cxn ang="0">
                    <a:pos x="16" y="288"/>
                  </a:cxn>
                  <a:cxn ang="0">
                    <a:pos x="16" y="284"/>
                  </a:cxn>
                  <a:cxn ang="0">
                    <a:pos x="6" y="252"/>
                  </a:cxn>
                  <a:cxn ang="0">
                    <a:pos x="7" y="226"/>
                  </a:cxn>
                  <a:cxn ang="0">
                    <a:pos x="0" y="220"/>
                  </a:cxn>
                  <a:cxn ang="0">
                    <a:pos x="4" y="161"/>
                  </a:cxn>
                  <a:cxn ang="0">
                    <a:pos x="40" y="142"/>
                  </a:cxn>
                  <a:cxn ang="0">
                    <a:pos x="28" y="120"/>
                  </a:cxn>
                  <a:cxn ang="0">
                    <a:pos x="45" y="88"/>
                  </a:cxn>
                  <a:cxn ang="0">
                    <a:pos x="37" y="84"/>
                  </a:cxn>
                  <a:cxn ang="0">
                    <a:pos x="45" y="66"/>
                  </a:cxn>
                  <a:cxn ang="0">
                    <a:pos x="89" y="73"/>
                  </a:cxn>
                </a:cxnLst>
                <a:rect l="0" t="0" r="r" b="b"/>
                <a:pathLst>
                  <a:path w="370" h="400">
                    <a:moveTo>
                      <a:pt x="89" y="73"/>
                    </a:moveTo>
                    <a:lnTo>
                      <a:pt x="97" y="76"/>
                    </a:lnTo>
                    <a:lnTo>
                      <a:pt x="95" y="67"/>
                    </a:lnTo>
                    <a:lnTo>
                      <a:pt x="112" y="57"/>
                    </a:lnTo>
                    <a:lnTo>
                      <a:pt x="140" y="70"/>
                    </a:lnTo>
                    <a:lnTo>
                      <a:pt x="125" y="54"/>
                    </a:lnTo>
                    <a:lnTo>
                      <a:pt x="110" y="33"/>
                    </a:lnTo>
                    <a:lnTo>
                      <a:pt x="109" y="27"/>
                    </a:lnTo>
                    <a:lnTo>
                      <a:pt x="100" y="0"/>
                    </a:lnTo>
                    <a:lnTo>
                      <a:pt x="131" y="5"/>
                    </a:lnTo>
                    <a:lnTo>
                      <a:pt x="143" y="6"/>
                    </a:lnTo>
                    <a:lnTo>
                      <a:pt x="149" y="23"/>
                    </a:lnTo>
                    <a:lnTo>
                      <a:pt x="194" y="29"/>
                    </a:lnTo>
                    <a:lnTo>
                      <a:pt x="192" y="44"/>
                    </a:lnTo>
                    <a:lnTo>
                      <a:pt x="206" y="50"/>
                    </a:lnTo>
                    <a:lnTo>
                      <a:pt x="264" y="24"/>
                    </a:lnTo>
                    <a:lnTo>
                      <a:pt x="261" y="29"/>
                    </a:lnTo>
                    <a:lnTo>
                      <a:pt x="312" y="45"/>
                    </a:lnTo>
                    <a:lnTo>
                      <a:pt x="330" y="45"/>
                    </a:lnTo>
                    <a:lnTo>
                      <a:pt x="348" y="60"/>
                    </a:lnTo>
                    <a:lnTo>
                      <a:pt x="334" y="64"/>
                    </a:lnTo>
                    <a:lnTo>
                      <a:pt x="339" y="114"/>
                    </a:lnTo>
                    <a:lnTo>
                      <a:pt x="362" y="172"/>
                    </a:lnTo>
                    <a:lnTo>
                      <a:pt x="370" y="214"/>
                    </a:lnTo>
                    <a:lnTo>
                      <a:pt x="359" y="208"/>
                    </a:lnTo>
                    <a:lnTo>
                      <a:pt x="264" y="249"/>
                    </a:lnTo>
                    <a:lnTo>
                      <a:pt x="274" y="269"/>
                    </a:lnTo>
                    <a:lnTo>
                      <a:pt x="337" y="326"/>
                    </a:lnTo>
                    <a:lnTo>
                      <a:pt x="301" y="355"/>
                    </a:lnTo>
                    <a:lnTo>
                      <a:pt x="309" y="385"/>
                    </a:lnTo>
                    <a:lnTo>
                      <a:pt x="297" y="390"/>
                    </a:lnTo>
                    <a:lnTo>
                      <a:pt x="245" y="390"/>
                    </a:lnTo>
                    <a:lnTo>
                      <a:pt x="209" y="391"/>
                    </a:lnTo>
                    <a:lnTo>
                      <a:pt x="195" y="400"/>
                    </a:lnTo>
                    <a:lnTo>
                      <a:pt x="158" y="393"/>
                    </a:lnTo>
                    <a:lnTo>
                      <a:pt x="116" y="387"/>
                    </a:lnTo>
                    <a:lnTo>
                      <a:pt x="73" y="390"/>
                    </a:lnTo>
                    <a:lnTo>
                      <a:pt x="91" y="315"/>
                    </a:lnTo>
                    <a:lnTo>
                      <a:pt x="24" y="293"/>
                    </a:lnTo>
                    <a:lnTo>
                      <a:pt x="16" y="288"/>
                    </a:lnTo>
                    <a:lnTo>
                      <a:pt x="16" y="284"/>
                    </a:lnTo>
                    <a:lnTo>
                      <a:pt x="6" y="252"/>
                    </a:lnTo>
                    <a:lnTo>
                      <a:pt x="7" y="226"/>
                    </a:lnTo>
                    <a:lnTo>
                      <a:pt x="0" y="220"/>
                    </a:lnTo>
                    <a:lnTo>
                      <a:pt x="4" y="161"/>
                    </a:lnTo>
                    <a:lnTo>
                      <a:pt x="40" y="142"/>
                    </a:lnTo>
                    <a:lnTo>
                      <a:pt x="28" y="120"/>
                    </a:lnTo>
                    <a:lnTo>
                      <a:pt x="45" y="88"/>
                    </a:lnTo>
                    <a:lnTo>
                      <a:pt x="37" y="84"/>
                    </a:lnTo>
                    <a:lnTo>
                      <a:pt x="45" y="66"/>
                    </a:lnTo>
                    <a:lnTo>
                      <a:pt x="89" y="73"/>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14" name="Freeform 301"/>
              <p:cNvSpPr>
                <a:spLocks noChangeAspect="1"/>
              </p:cNvSpPr>
              <p:nvPr/>
            </p:nvSpPr>
            <p:spPr bwMode="auto">
              <a:xfrm>
                <a:off x="2400726" y="2210867"/>
                <a:ext cx="29982" cy="12516"/>
              </a:xfrm>
              <a:custGeom>
                <a:avLst/>
                <a:gdLst/>
                <a:ahLst/>
                <a:cxnLst>
                  <a:cxn ang="0">
                    <a:pos x="0" y="10"/>
                  </a:cxn>
                  <a:cxn ang="0">
                    <a:pos x="27" y="10"/>
                  </a:cxn>
                  <a:cxn ang="0">
                    <a:pos x="14" y="0"/>
                  </a:cxn>
                  <a:cxn ang="0">
                    <a:pos x="0" y="10"/>
                  </a:cxn>
                </a:cxnLst>
                <a:rect l="0" t="0" r="r" b="b"/>
                <a:pathLst>
                  <a:path w="27" h="10">
                    <a:moveTo>
                      <a:pt x="0" y="10"/>
                    </a:moveTo>
                    <a:lnTo>
                      <a:pt x="27" y="10"/>
                    </a:lnTo>
                    <a:lnTo>
                      <a:pt x="14" y="0"/>
                    </a:lnTo>
                    <a:lnTo>
                      <a:pt x="0" y="10"/>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15" name="Freeform 302"/>
              <p:cNvSpPr>
                <a:spLocks noChangeAspect="1"/>
              </p:cNvSpPr>
              <p:nvPr/>
            </p:nvSpPr>
            <p:spPr bwMode="auto">
              <a:xfrm>
                <a:off x="2073934" y="2431169"/>
                <a:ext cx="26981" cy="35049"/>
              </a:xfrm>
              <a:custGeom>
                <a:avLst/>
                <a:gdLst/>
                <a:ahLst/>
                <a:cxnLst>
                  <a:cxn ang="0">
                    <a:pos x="14" y="0"/>
                  </a:cxn>
                  <a:cxn ang="0">
                    <a:pos x="2" y="24"/>
                  </a:cxn>
                  <a:cxn ang="0">
                    <a:pos x="2" y="32"/>
                  </a:cxn>
                  <a:cxn ang="0">
                    <a:pos x="0" y="32"/>
                  </a:cxn>
                  <a:cxn ang="0">
                    <a:pos x="24" y="36"/>
                  </a:cxn>
                  <a:cxn ang="0">
                    <a:pos x="24" y="32"/>
                  </a:cxn>
                  <a:cxn ang="0">
                    <a:pos x="14" y="0"/>
                  </a:cxn>
                </a:cxnLst>
                <a:rect l="0" t="0" r="r" b="b"/>
                <a:pathLst>
                  <a:path w="24" h="36">
                    <a:moveTo>
                      <a:pt x="14" y="0"/>
                    </a:moveTo>
                    <a:lnTo>
                      <a:pt x="2" y="24"/>
                    </a:lnTo>
                    <a:lnTo>
                      <a:pt x="2" y="32"/>
                    </a:lnTo>
                    <a:lnTo>
                      <a:pt x="0" y="32"/>
                    </a:lnTo>
                    <a:lnTo>
                      <a:pt x="24" y="36"/>
                    </a:lnTo>
                    <a:lnTo>
                      <a:pt x="24" y="32"/>
                    </a:lnTo>
                    <a:lnTo>
                      <a:pt x="14" y="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16" name="Freeform 303"/>
              <p:cNvSpPr>
                <a:spLocks noChangeAspect="1"/>
              </p:cNvSpPr>
              <p:nvPr/>
            </p:nvSpPr>
            <p:spPr bwMode="auto">
              <a:xfrm>
                <a:off x="3081284" y="2498761"/>
                <a:ext cx="212862" cy="182752"/>
              </a:xfrm>
              <a:custGeom>
                <a:avLst/>
                <a:gdLst/>
                <a:ahLst/>
                <a:cxnLst>
                  <a:cxn ang="0">
                    <a:pos x="39" y="0"/>
                  </a:cxn>
                  <a:cxn ang="0">
                    <a:pos x="0" y="30"/>
                  </a:cxn>
                  <a:cxn ang="0">
                    <a:pos x="4" y="30"/>
                  </a:cxn>
                  <a:cxn ang="0">
                    <a:pos x="36" y="61"/>
                  </a:cxn>
                  <a:cxn ang="0">
                    <a:pos x="69" y="94"/>
                  </a:cxn>
                  <a:cxn ang="0">
                    <a:pos x="82" y="139"/>
                  </a:cxn>
                  <a:cxn ang="0">
                    <a:pos x="95" y="185"/>
                  </a:cxn>
                  <a:cxn ang="0">
                    <a:pos x="131" y="185"/>
                  </a:cxn>
                  <a:cxn ang="0">
                    <a:pos x="157" y="194"/>
                  </a:cxn>
                  <a:cxn ang="0">
                    <a:pos x="154" y="167"/>
                  </a:cxn>
                  <a:cxn ang="0">
                    <a:pos x="191" y="133"/>
                  </a:cxn>
                  <a:cxn ang="0">
                    <a:pos x="155" y="100"/>
                  </a:cxn>
                  <a:cxn ang="0">
                    <a:pos x="121" y="69"/>
                  </a:cxn>
                  <a:cxn ang="0">
                    <a:pos x="86" y="37"/>
                  </a:cxn>
                  <a:cxn ang="0">
                    <a:pos x="52" y="5"/>
                  </a:cxn>
                  <a:cxn ang="0">
                    <a:pos x="39" y="0"/>
                  </a:cxn>
                </a:cxnLst>
                <a:rect l="0" t="0" r="r" b="b"/>
                <a:pathLst>
                  <a:path w="191" h="194">
                    <a:moveTo>
                      <a:pt x="39" y="0"/>
                    </a:moveTo>
                    <a:lnTo>
                      <a:pt x="0" y="30"/>
                    </a:lnTo>
                    <a:lnTo>
                      <a:pt x="4" y="30"/>
                    </a:lnTo>
                    <a:lnTo>
                      <a:pt x="36" y="61"/>
                    </a:lnTo>
                    <a:lnTo>
                      <a:pt x="69" y="94"/>
                    </a:lnTo>
                    <a:lnTo>
                      <a:pt x="82" y="139"/>
                    </a:lnTo>
                    <a:lnTo>
                      <a:pt x="95" y="185"/>
                    </a:lnTo>
                    <a:lnTo>
                      <a:pt x="131" y="185"/>
                    </a:lnTo>
                    <a:lnTo>
                      <a:pt x="157" y="194"/>
                    </a:lnTo>
                    <a:lnTo>
                      <a:pt x="154" y="167"/>
                    </a:lnTo>
                    <a:lnTo>
                      <a:pt x="191" y="133"/>
                    </a:lnTo>
                    <a:lnTo>
                      <a:pt x="155" y="100"/>
                    </a:lnTo>
                    <a:lnTo>
                      <a:pt x="121" y="69"/>
                    </a:lnTo>
                    <a:lnTo>
                      <a:pt x="86" y="37"/>
                    </a:lnTo>
                    <a:lnTo>
                      <a:pt x="52" y="5"/>
                    </a:lnTo>
                    <a:lnTo>
                      <a:pt x="39" y="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17" name="Freeform 304"/>
              <p:cNvSpPr>
                <a:spLocks noChangeAspect="1"/>
              </p:cNvSpPr>
              <p:nvPr/>
            </p:nvSpPr>
            <p:spPr bwMode="auto">
              <a:xfrm>
                <a:off x="2019972" y="1447321"/>
                <a:ext cx="998355" cy="593314"/>
              </a:xfrm>
              <a:custGeom>
                <a:avLst/>
                <a:gdLst/>
                <a:ahLst/>
                <a:cxnLst>
                  <a:cxn ang="0">
                    <a:pos x="510" y="81"/>
                  </a:cxn>
                  <a:cxn ang="0">
                    <a:pos x="496" y="72"/>
                  </a:cxn>
                  <a:cxn ang="0">
                    <a:pos x="485" y="79"/>
                  </a:cxn>
                  <a:cxn ang="0">
                    <a:pos x="445" y="78"/>
                  </a:cxn>
                  <a:cxn ang="0">
                    <a:pos x="430" y="110"/>
                  </a:cxn>
                  <a:cxn ang="0">
                    <a:pos x="424" y="131"/>
                  </a:cxn>
                  <a:cxn ang="0">
                    <a:pos x="387" y="143"/>
                  </a:cxn>
                  <a:cxn ang="0">
                    <a:pos x="363" y="142"/>
                  </a:cxn>
                  <a:cxn ang="0">
                    <a:pos x="360" y="161"/>
                  </a:cxn>
                  <a:cxn ang="0">
                    <a:pos x="340" y="170"/>
                  </a:cxn>
                  <a:cxn ang="0">
                    <a:pos x="333" y="189"/>
                  </a:cxn>
                  <a:cxn ang="0">
                    <a:pos x="290" y="212"/>
                  </a:cxn>
                  <a:cxn ang="0">
                    <a:pos x="310" y="228"/>
                  </a:cxn>
                  <a:cxn ang="0">
                    <a:pos x="267" y="263"/>
                  </a:cxn>
                  <a:cxn ang="0">
                    <a:pos x="233" y="291"/>
                  </a:cxn>
                  <a:cxn ang="0">
                    <a:pos x="239" y="304"/>
                  </a:cxn>
                  <a:cxn ang="0">
                    <a:pos x="184" y="337"/>
                  </a:cxn>
                  <a:cxn ang="0">
                    <a:pos x="207" y="342"/>
                  </a:cxn>
                  <a:cxn ang="0">
                    <a:pos x="194" y="363"/>
                  </a:cxn>
                  <a:cxn ang="0">
                    <a:pos x="146" y="364"/>
                  </a:cxn>
                  <a:cxn ang="0">
                    <a:pos x="121" y="391"/>
                  </a:cxn>
                  <a:cxn ang="0">
                    <a:pos x="72" y="385"/>
                  </a:cxn>
                  <a:cxn ang="0">
                    <a:pos x="99" y="398"/>
                  </a:cxn>
                  <a:cxn ang="0">
                    <a:pos x="75" y="421"/>
                  </a:cxn>
                  <a:cxn ang="0">
                    <a:pos x="49" y="422"/>
                  </a:cxn>
                  <a:cxn ang="0">
                    <a:pos x="15" y="431"/>
                  </a:cxn>
                  <a:cxn ang="0">
                    <a:pos x="54" y="443"/>
                  </a:cxn>
                  <a:cxn ang="0">
                    <a:pos x="6" y="466"/>
                  </a:cxn>
                  <a:cxn ang="0">
                    <a:pos x="57" y="470"/>
                  </a:cxn>
                  <a:cxn ang="0">
                    <a:pos x="90" y="479"/>
                  </a:cxn>
                  <a:cxn ang="0">
                    <a:pos x="0" y="486"/>
                  </a:cxn>
                  <a:cxn ang="0">
                    <a:pos x="0" y="498"/>
                  </a:cxn>
                  <a:cxn ang="0">
                    <a:pos x="6" y="524"/>
                  </a:cxn>
                  <a:cxn ang="0">
                    <a:pos x="51" y="513"/>
                  </a:cxn>
                  <a:cxn ang="0">
                    <a:pos x="52" y="515"/>
                  </a:cxn>
                  <a:cxn ang="0">
                    <a:pos x="18" y="554"/>
                  </a:cxn>
                  <a:cxn ang="0">
                    <a:pos x="48" y="560"/>
                  </a:cxn>
                  <a:cxn ang="0">
                    <a:pos x="28" y="586"/>
                  </a:cxn>
                  <a:cxn ang="0">
                    <a:pos x="118" y="630"/>
                  </a:cxn>
                  <a:cxn ang="0">
                    <a:pos x="210" y="551"/>
                  </a:cxn>
                  <a:cxn ang="0">
                    <a:pos x="252" y="586"/>
                  </a:cxn>
                  <a:cxn ang="0">
                    <a:pos x="282" y="482"/>
                  </a:cxn>
                  <a:cxn ang="0">
                    <a:pos x="266" y="400"/>
                  </a:cxn>
                  <a:cxn ang="0">
                    <a:pos x="333" y="327"/>
                  </a:cxn>
                  <a:cxn ang="0">
                    <a:pos x="334" y="231"/>
                  </a:cxn>
                  <a:cxn ang="0">
                    <a:pos x="405" y="148"/>
                  </a:cxn>
                  <a:cxn ang="0">
                    <a:pos x="519" y="119"/>
                  </a:cxn>
                  <a:cxn ang="0">
                    <a:pos x="557" y="79"/>
                  </a:cxn>
                  <a:cxn ang="0">
                    <a:pos x="685" y="112"/>
                  </a:cxn>
                  <a:cxn ang="0">
                    <a:pos x="769" y="46"/>
                  </a:cxn>
                  <a:cxn ang="0">
                    <a:pos x="866" y="72"/>
                  </a:cxn>
                  <a:cxn ang="0">
                    <a:pos x="867" y="57"/>
                  </a:cxn>
                  <a:cxn ang="0">
                    <a:pos x="890" y="36"/>
                  </a:cxn>
                  <a:cxn ang="0">
                    <a:pos x="794" y="18"/>
                  </a:cxn>
                  <a:cxn ang="0">
                    <a:pos x="782" y="18"/>
                  </a:cxn>
                  <a:cxn ang="0">
                    <a:pos x="754" y="9"/>
                  </a:cxn>
                  <a:cxn ang="0">
                    <a:pos x="676" y="43"/>
                  </a:cxn>
                  <a:cxn ang="0">
                    <a:pos x="657" y="10"/>
                  </a:cxn>
                  <a:cxn ang="0">
                    <a:pos x="590" y="45"/>
                  </a:cxn>
                  <a:cxn ang="0">
                    <a:pos x="576" y="48"/>
                  </a:cxn>
                  <a:cxn ang="0">
                    <a:pos x="524" y="66"/>
                  </a:cxn>
                </a:cxnLst>
                <a:rect l="0" t="0" r="r" b="b"/>
                <a:pathLst>
                  <a:path w="890" h="630">
                    <a:moveTo>
                      <a:pt x="524" y="66"/>
                    </a:moveTo>
                    <a:lnTo>
                      <a:pt x="525" y="69"/>
                    </a:lnTo>
                    <a:lnTo>
                      <a:pt x="510" y="81"/>
                    </a:lnTo>
                    <a:lnTo>
                      <a:pt x="510" y="52"/>
                    </a:lnTo>
                    <a:lnTo>
                      <a:pt x="508" y="69"/>
                    </a:lnTo>
                    <a:lnTo>
                      <a:pt x="496" y="72"/>
                    </a:lnTo>
                    <a:lnTo>
                      <a:pt x="491" y="58"/>
                    </a:lnTo>
                    <a:lnTo>
                      <a:pt x="481" y="69"/>
                    </a:lnTo>
                    <a:lnTo>
                      <a:pt x="485" y="79"/>
                    </a:lnTo>
                    <a:lnTo>
                      <a:pt x="458" y="75"/>
                    </a:lnTo>
                    <a:lnTo>
                      <a:pt x="463" y="82"/>
                    </a:lnTo>
                    <a:lnTo>
                      <a:pt x="445" y="78"/>
                    </a:lnTo>
                    <a:lnTo>
                      <a:pt x="436" y="89"/>
                    </a:lnTo>
                    <a:lnTo>
                      <a:pt x="436" y="107"/>
                    </a:lnTo>
                    <a:lnTo>
                      <a:pt x="430" y="110"/>
                    </a:lnTo>
                    <a:lnTo>
                      <a:pt x="391" y="119"/>
                    </a:lnTo>
                    <a:lnTo>
                      <a:pt x="431" y="124"/>
                    </a:lnTo>
                    <a:lnTo>
                      <a:pt x="424" y="131"/>
                    </a:lnTo>
                    <a:lnTo>
                      <a:pt x="396" y="130"/>
                    </a:lnTo>
                    <a:lnTo>
                      <a:pt x="393" y="134"/>
                    </a:lnTo>
                    <a:lnTo>
                      <a:pt x="387" y="143"/>
                    </a:lnTo>
                    <a:lnTo>
                      <a:pt x="385" y="149"/>
                    </a:lnTo>
                    <a:lnTo>
                      <a:pt x="373" y="137"/>
                    </a:lnTo>
                    <a:lnTo>
                      <a:pt x="363" y="142"/>
                    </a:lnTo>
                    <a:lnTo>
                      <a:pt x="337" y="161"/>
                    </a:lnTo>
                    <a:lnTo>
                      <a:pt x="372" y="155"/>
                    </a:lnTo>
                    <a:lnTo>
                      <a:pt x="360" y="161"/>
                    </a:lnTo>
                    <a:lnTo>
                      <a:pt x="366" y="169"/>
                    </a:lnTo>
                    <a:lnTo>
                      <a:pt x="364" y="172"/>
                    </a:lnTo>
                    <a:lnTo>
                      <a:pt x="340" y="170"/>
                    </a:lnTo>
                    <a:lnTo>
                      <a:pt x="337" y="179"/>
                    </a:lnTo>
                    <a:lnTo>
                      <a:pt x="366" y="188"/>
                    </a:lnTo>
                    <a:lnTo>
                      <a:pt x="333" y="189"/>
                    </a:lnTo>
                    <a:lnTo>
                      <a:pt x="305" y="198"/>
                    </a:lnTo>
                    <a:lnTo>
                      <a:pt x="287" y="212"/>
                    </a:lnTo>
                    <a:lnTo>
                      <a:pt x="290" y="212"/>
                    </a:lnTo>
                    <a:lnTo>
                      <a:pt x="279" y="222"/>
                    </a:lnTo>
                    <a:lnTo>
                      <a:pt x="287" y="225"/>
                    </a:lnTo>
                    <a:lnTo>
                      <a:pt x="310" y="228"/>
                    </a:lnTo>
                    <a:lnTo>
                      <a:pt x="278" y="239"/>
                    </a:lnTo>
                    <a:lnTo>
                      <a:pt x="266" y="251"/>
                    </a:lnTo>
                    <a:lnTo>
                      <a:pt x="267" y="263"/>
                    </a:lnTo>
                    <a:lnTo>
                      <a:pt x="269" y="273"/>
                    </a:lnTo>
                    <a:lnTo>
                      <a:pt x="276" y="276"/>
                    </a:lnTo>
                    <a:lnTo>
                      <a:pt x="233" y="291"/>
                    </a:lnTo>
                    <a:lnTo>
                      <a:pt x="231" y="294"/>
                    </a:lnTo>
                    <a:lnTo>
                      <a:pt x="248" y="288"/>
                    </a:lnTo>
                    <a:lnTo>
                      <a:pt x="239" y="304"/>
                    </a:lnTo>
                    <a:lnTo>
                      <a:pt x="219" y="310"/>
                    </a:lnTo>
                    <a:lnTo>
                      <a:pt x="206" y="315"/>
                    </a:lnTo>
                    <a:lnTo>
                      <a:pt x="184" y="337"/>
                    </a:lnTo>
                    <a:lnTo>
                      <a:pt x="173" y="349"/>
                    </a:lnTo>
                    <a:lnTo>
                      <a:pt x="188" y="357"/>
                    </a:lnTo>
                    <a:lnTo>
                      <a:pt x="207" y="342"/>
                    </a:lnTo>
                    <a:lnTo>
                      <a:pt x="225" y="337"/>
                    </a:lnTo>
                    <a:lnTo>
                      <a:pt x="222" y="349"/>
                    </a:lnTo>
                    <a:lnTo>
                      <a:pt x="194" y="363"/>
                    </a:lnTo>
                    <a:lnTo>
                      <a:pt x="179" y="363"/>
                    </a:lnTo>
                    <a:lnTo>
                      <a:pt x="151" y="360"/>
                    </a:lnTo>
                    <a:lnTo>
                      <a:pt x="146" y="364"/>
                    </a:lnTo>
                    <a:lnTo>
                      <a:pt x="128" y="374"/>
                    </a:lnTo>
                    <a:lnTo>
                      <a:pt x="118" y="385"/>
                    </a:lnTo>
                    <a:lnTo>
                      <a:pt x="121" y="391"/>
                    </a:lnTo>
                    <a:lnTo>
                      <a:pt x="110" y="386"/>
                    </a:lnTo>
                    <a:lnTo>
                      <a:pt x="122" y="398"/>
                    </a:lnTo>
                    <a:lnTo>
                      <a:pt x="72" y="385"/>
                    </a:lnTo>
                    <a:lnTo>
                      <a:pt x="67" y="398"/>
                    </a:lnTo>
                    <a:lnTo>
                      <a:pt x="85" y="398"/>
                    </a:lnTo>
                    <a:lnTo>
                      <a:pt x="99" y="398"/>
                    </a:lnTo>
                    <a:lnTo>
                      <a:pt x="82" y="404"/>
                    </a:lnTo>
                    <a:lnTo>
                      <a:pt x="51" y="409"/>
                    </a:lnTo>
                    <a:lnTo>
                      <a:pt x="75" y="421"/>
                    </a:lnTo>
                    <a:lnTo>
                      <a:pt x="70" y="425"/>
                    </a:lnTo>
                    <a:lnTo>
                      <a:pt x="48" y="415"/>
                    </a:lnTo>
                    <a:lnTo>
                      <a:pt x="49" y="422"/>
                    </a:lnTo>
                    <a:lnTo>
                      <a:pt x="28" y="424"/>
                    </a:lnTo>
                    <a:lnTo>
                      <a:pt x="34" y="430"/>
                    </a:lnTo>
                    <a:lnTo>
                      <a:pt x="15" y="431"/>
                    </a:lnTo>
                    <a:lnTo>
                      <a:pt x="2" y="430"/>
                    </a:lnTo>
                    <a:lnTo>
                      <a:pt x="0" y="439"/>
                    </a:lnTo>
                    <a:lnTo>
                      <a:pt x="54" y="443"/>
                    </a:lnTo>
                    <a:lnTo>
                      <a:pt x="0" y="446"/>
                    </a:lnTo>
                    <a:lnTo>
                      <a:pt x="16" y="461"/>
                    </a:lnTo>
                    <a:lnTo>
                      <a:pt x="6" y="466"/>
                    </a:lnTo>
                    <a:lnTo>
                      <a:pt x="9" y="466"/>
                    </a:lnTo>
                    <a:lnTo>
                      <a:pt x="2" y="476"/>
                    </a:lnTo>
                    <a:lnTo>
                      <a:pt x="57" y="470"/>
                    </a:lnTo>
                    <a:lnTo>
                      <a:pt x="82" y="470"/>
                    </a:lnTo>
                    <a:lnTo>
                      <a:pt x="87" y="466"/>
                    </a:lnTo>
                    <a:lnTo>
                      <a:pt x="90" y="479"/>
                    </a:lnTo>
                    <a:lnTo>
                      <a:pt x="79" y="486"/>
                    </a:lnTo>
                    <a:lnTo>
                      <a:pt x="49" y="480"/>
                    </a:lnTo>
                    <a:lnTo>
                      <a:pt x="0" y="486"/>
                    </a:lnTo>
                    <a:lnTo>
                      <a:pt x="7" y="494"/>
                    </a:lnTo>
                    <a:lnTo>
                      <a:pt x="7" y="498"/>
                    </a:lnTo>
                    <a:lnTo>
                      <a:pt x="0" y="498"/>
                    </a:lnTo>
                    <a:lnTo>
                      <a:pt x="24" y="501"/>
                    </a:lnTo>
                    <a:lnTo>
                      <a:pt x="16" y="513"/>
                    </a:lnTo>
                    <a:lnTo>
                      <a:pt x="6" y="524"/>
                    </a:lnTo>
                    <a:lnTo>
                      <a:pt x="25" y="522"/>
                    </a:lnTo>
                    <a:lnTo>
                      <a:pt x="33" y="531"/>
                    </a:lnTo>
                    <a:lnTo>
                      <a:pt x="51" y="513"/>
                    </a:lnTo>
                    <a:lnTo>
                      <a:pt x="67" y="510"/>
                    </a:lnTo>
                    <a:lnTo>
                      <a:pt x="57" y="528"/>
                    </a:lnTo>
                    <a:lnTo>
                      <a:pt x="52" y="515"/>
                    </a:lnTo>
                    <a:lnTo>
                      <a:pt x="34" y="545"/>
                    </a:lnTo>
                    <a:lnTo>
                      <a:pt x="40" y="546"/>
                    </a:lnTo>
                    <a:lnTo>
                      <a:pt x="18" y="554"/>
                    </a:lnTo>
                    <a:lnTo>
                      <a:pt x="15" y="570"/>
                    </a:lnTo>
                    <a:lnTo>
                      <a:pt x="33" y="564"/>
                    </a:lnTo>
                    <a:lnTo>
                      <a:pt x="48" y="560"/>
                    </a:lnTo>
                    <a:lnTo>
                      <a:pt x="48" y="570"/>
                    </a:lnTo>
                    <a:lnTo>
                      <a:pt x="45" y="585"/>
                    </a:lnTo>
                    <a:lnTo>
                      <a:pt x="28" y="586"/>
                    </a:lnTo>
                    <a:lnTo>
                      <a:pt x="30" y="612"/>
                    </a:lnTo>
                    <a:lnTo>
                      <a:pt x="64" y="628"/>
                    </a:lnTo>
                    <a:lnTo>
                      <a:pt x="118" y="630"/>
                    </a:lnTo>
                    <a:lnTo>
                      <a:pt x="181" y="580"/>
                    </a:lnTo>
                    <a:lnTo>
                      <a:pt x="209" y="579"/>
                    </a:lnTo>
                    <a:lnTo>
                      <a:pt x="210" y="551"/>
                    </a:lnTo>
                    <a:lnTo>
                      <a:pt x="224" y="542"/>
                    </a:lnTo>
                    <a:lnTo>
                      <a:pt x="233" y="576"/>
                    </a:lnTo>
                    <a:lnTo>
                      <a:pt x="252" y="586"/>
                    </a:lnTo>
                    <a:lnTo>
                      <a:pt x="276" y="540"/>
                    </a:lnTo>
                    <a:lnTo>
                      <a:pt x="282" y="494"/>
                    </a:lnTo>
                    <a:lnTo>
                      <a:pt x="282" y="482"/>
                    </a:lnTo>
                    <a:lnTo>
                      <a:pt x="297" y="466"/>
                    </a:lnTo>
                    <a:lnTo>
                      <a:pt x="267" y="448"/>
                    </a:lnTo>
                    <a:lnTo>
                      <a:pt x="266" y="400"/>
                    </a:lnTo>
                    <a:lnTo>
                      <a:pt x="264" y="352"/>
                    </a:lnTo>
                    <a:lnTo>
                      <a:pt x="299" y="330"/>
                    </a:lnTo>
                    <a:lnTo>
                      <a:pt x="333" y="327"/>
                    </a:lnTo>
                    <a:lnTo>
                      <a:pt x="312" y="306"/>
                    </a:lnTo>
                    <a:lnTo>
                      <a:pt x="340" y="246"/>
                    </a:lnTo>
                    <a:lnTo>
                      <a:pt x="334" y="231"/>
                    </a:lnTo>
                    <a:lnTo>
                      <a:pt x="369" y="224"/>
                    </a:lnTo>
                    <a:lnTo>
                      <a:pt x="385" y="195"/>
                    </a:lnTo>
                    <a:lnTo>
                      <a:pt x="405" y="148"/>
                    </a:lnTo>
                    <a:lnTo>
                      <a:pt x="454" y="136"/>
                    </a:lnTo>
                    <a:lnTo>
                      <a:pt x="458" y="118"/>
                    </a:lnTo>
                    <a:lnTo>
                      <a:pt x="519" y="119"/>
                    </a:lnTo>
                    <a:lnTo>
                      <a:pt x="515" y="92"/>
                    </a:lnTo>
                    <a:lnTo>
                      <a:pt x="533" y="92"/>
                    </a:lnTo>
                    <a:lnTo>
                      <a:pt x="557" y="79"/>
                    </a:lnTo>
                    <a:lnTo>
                      <a:pt x="597" y="103"/>
                    </a:lnTo>
                    <a:lnTo>
                      <a:pt x="637" y="110"/>
                    </a:lnTo>
                    <a:lnTo>
                      <a:pt x="685" y="112"/>
                    </a:lnTo>
                    <a:lnTo>
                      <a:pt x="706" y="101"/>
                    </a:lnTo>
                    <a:lnTo>
                      <a:pt x="718" y="66"/>
                    </a:lnTo>
                    <a:lnTo>
                      <a:pt x="769" y="46"/>
                    </a:lnTo>
                    <a:lnTo>
                      <a:pt x="827" y="63"/>
                    </a:lnTo>
                    <a:lnTo>
                      <a:pt x="830" y="92"/>
                    </a:lnTo>
                    <a:lnTo>
                      <a:pt x="866" y="72"/>
                    </a:lnTo>
                    <a:lnTo>
                      <a:pt x="890" y="70"/>
                    </a:lnTo>
                    <a:lnTo>
                      <a:pt x="890" y="58"/>
                    </a:lnTo>
                    <a:lnTo>
                      <a:pt x="867" y="57"/>
                    </a:lnTo>
                    <a:lnTo>
                      <a:pt x="848" y="58"/>
                    </a:lnTo>
                    <a:lnTo>
                      <a:pt x="819" y="42"/>
                    </a:lnTo>
                    <a:lnTo>
                      <a:pt x="890" y="36"/>
                    </a:lnTo>
                    <a:lnTo>
                      <a:pt x="854" y="18"/>
                    </a:lnTo>
                    <a:lnTo>
                      <a:pt x="819" y="12"/>
                    </a:lnTo>
                    <a:lnTo>
                      <a:pt x="794" y="18"/>
                    </a:lnTo>
                    <a:lnTo>
                      <a:pt x="790" y="42"/>
                    </a:lnTo>
                    <a:lnTo>
                      <a:pt x="785" y="25"/>
                    </a:lnTo>
                    <a:lnTo>
                      <a:pt x="782" y="18"/>
                    </a:lnTo>
                    <a:lnTo>
                      <a:pt x="779" y="16"/>
                    </a:lnTo>
                    <a:lnTo>
                      <a:pt x="773" y="0"/>
                    </a:lnTo>
                    <a:lnTo>
                      <a:pt x="754" y="9"/>
                    </a:lnTo>
                    <a:lnTo>
                      <a:pt x="730" y="33"/>
                    </a:lnTo>
                    <a:lnTo>
                      <a:pt x="718" y="9"/>
                    </a:lnTo>
                    <a:lnTo>
                      <a:pt x="676" y="43"/>
                    </a:lnTo>
                    <a:lnTo>
                      <a:pt x="694" y="15"/>
                    </a:lnTo>
                    <a:lnTo>
                      <a:pt x="684" y="12"/>
                    </a:lnTo>
                    <a:lnTo>
                      <a:pt x="657" y="10"/>
                    </a:lnTo>
                    <a:lnTo>
                      <a:pt x="655" y="18"/>
                    </a:lnTo>
                    <a:lnTo>
                      <a:pt x="615" y="45"/>
                    </a:lnTo>
                    <a:lnTo>
                      <a:pt x="590" y="45"/>
                    </a:lnTo>
                    <a:lnTo>
                      <a:pt x="593" y="37"/>
                    </a:lnTo>
                    <a:lnTo>
                      <a:pt x="554" y="42"/>
                    </a:lnTo>
                    <a:lnTo>
                      <a:pt x="576" y="48"/>
                    </a:lnTo>
                    <a:lnTo>
                      <a:pt x="572" y="57"/>
                    </a:lnTo>
                    <a:lnTo>
                      <a:pt x="549" y="55"/>
                    </a:lnTo>
                    <a:lnTo>
                      <a:pt x="524" y="66"/>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18" name="Freeform 308"/>
              <p:cNvSpPr>
                <a:spLocks noChangeAspect="1"/>
              </p:cNvSpPr>
              <p:nvPr/>
            </p:nvSpPr>
            <p:spPr bwMode="auto">
              <a:xfrm>
                <a:off x="2403723" y="1539947"/>
                <a:ext cx="53966" cy="22530"/>
              </a:xfrm>
              <a:custGeom>
                <a:avLst/>
                <a:gdLst/>
                <a:ahLst/>
                <a:cxnLst>
                  <a:cxn ang="0">
                    <a:pos x="24" y="0"/>
                  </a:cxn>
                  <a:cxn ang="0">
                    <a:pos x="9" y="22"/>
                  </a:cxn>
                  <a:cxn ang="0">
                    <a:pos x="0" y="25"/>
                  </a:cxn>
                  <a:cxn ang="0">
                    <a:pos x="18" y="21"/>
                  </a:cxn>
                  <a:cxn ang="0">
                    <a:pos x="27" y="25"/>
                  </a:cxn>
                  <a:cxn ang="0">
                    <a:pos x="47" y="6"/>
                  </a:cxn>
                  <a:cxn ang="0">
                    <a:pos x="29" y="12"/>
                  </a:cxn>
                  <a:cxn ang="0">
                    <a:pos x="24" y="0"/>
                  </a:cxn>
                </a:cxnLst>
                <a:rect l="0" t="0" r="r" b="b"/>
                <a:pathLst>
                  <a:path w="47" h="25">
                    <a:moveTo>
                      <a:pt x="24" y="0"/>
                    </a:moveTo>
                    <a:lnTo>
                      <a:pt x="9" y="22"/>
                    </a:lnTo>
                    <a:lnTo>
                      <a:pt x="0" y="25"/>
                    </a:lnTo>
                    <a:lnTo>
                      <a:pt x="18" y="21"/>
                    </a:lnTo>
                    <a:lnTo>
                      <a:pt x="27" y="25"/>
                    </a:lnTo>
                    <a:lnTo>
                      <a:pt x="47" y="6"/>
                    </a:lnTo>
                    <a:lnTo>
                      <a:pt x="29" y="12"/>
                    </a:lnTo>
                    <a:lnTo>
                      <a:pt x="24" y="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19" name="Freeform 309"/>
              <p:cNvSpPr>
                <a:spLocks noChangeAspect="1"/>
              </p:cNvSpPr>
              <p:nvPr/>
            </p:nvSpPr>
            <p:spPr bwMode="auto">
              <a:xfrm>
                <a:off x="2616586" y="1489878"/>
                <a:ext cx="527659" cy="465639"/>
              </a:xfrm>
              <a:custGeom>
                <a:avLst/>
                <a:gdLst/>
                <a:ahLst/>
                <a:cxnLst>
                  <a:cxn ang="0">
                    <a:pos x="392" y="266"/>
                  </a:cxn>
                  <a:cxn ang="0">
                    <a:pos x="378" y="249"/>
                  </a:cxn>
                  <a:cxn ang="0">
                    <a:pos x="375" y="206"/>
                  </a:cxn>
                  <a:cxn ang="0">
                    <a:pos x="328" y="152"/>
                  </a:cxn>
                  <a:cxn ang="0">
                    <a:pos x="351" y="118"/>
                  </a:cxn>
                  <a:cxn ang="0">
                    <a:pos x="297" y="88"/>
                  </a:cxn>
                  <a:cxn ang="0">
                    <a:pos x="294" y="57"/>
                  </a:cxn>
                  <a:cxn ang="0">
                    <a:pos x="297" y="46"/>
                  </a:cxn>
                  <a:cxn ang="0">
                    <a:pos x="294" y="17"/>
                  </a:cxn>
                  <a:cxn ang="0">
                    <a:pos x="236" y="0"/>
                  </a:cxn>
                  <a:cxn ang="0">
                    <a:pos x="185" y="20"/>
                  </a:cxn>
                  <a:cxn ang="0">
                    <a:pos x="173" y="55"/>
                  </a:cxn>
                  <a:cxn ang="0">
                    <a:pos x="152" y="66"/>
                  </a:cxn>
                  <a:cxn ang="0">
                    <a:pos x="104" y="64"/>
                  </a:cxn>
                  <a:cxn ang="0">
                    <a:pos x="64" y="57"/>
                  </a:cxn>
                  <a:cxn ang="0">
                    <a:pos x="24" y="33"/>
                  </a:cxn>
                  <a:cxn ang="0">
                    <a:pos x="0" y="46"/>
                  </a:cxn>
                  <a:cxn ang="0">
                    <a:pos x="104" y="90"/>
                  </a:cxn>
                  <a:cxn ang="0">
                    <a:pos x="140" y="155"/>
                  </a:cxn>
                  <a:cxn ang="0">
                    <a:pos x="158" y="200"/>
                  </a:cxn>
                  <a:cxn ang="0">
                    <a:pos x="175" y="197"/>
                  </a:cxn>
                  <a:cxn ang="0">
                    <a:pos x="194" y="211"/>
                  </a:cxn>
                  <a:cxn ang="0">
                    <a:pos x="203" y="245"/>
                  </a:cxn>
                  <a:cxn ang="0">
                    <a:pos x="139" y="294"/>
                  </a:cxn>
                  <a:cxn ang="0">
                    <a:pos x="113" y="321"/>
                  </a:cxn>
                  <a:cxn ang="0">
                    <a:pos x="80" y="336"/>
                  </a:cxn>
                  <a:cxn ang="0">
                    <a:pos x="88" y="391"/>
                  </a:cxn>
                  <a:cxn ang="0">
                    <a:pos x="100" y="454"/>
                  </a:cxn>
                  <a:cxn ang="0">
                    <a:pos x="143" y="467"/>
                  </a:cxn>
                  <a:cxn ang="0">
                    <a:pos x="143" y="475"/>
                  </a:cxn>
                  <a:cxn ang="0">
                    <a:pos x="160" y="473"/>
                  </a:cxn>
                  <a:cxn ang="0">
                    <a:pos x="175" y="494"/>
                  </a:cxn>
                  <a:cxn ang="0">
                    <a:pos x="185" y="487"/>
                  </a:cxn>
                  <a:cxn ang="0">
                    <a:pos x="280" y="469"/>
                  </a:cxn>
                  <a:cxn ang="0">
                    <a:pos x="300" y="460"/>
                  </a:cxn>
                  <a:cxn ang="0">
                    <a:pos x="351" y="460"/>
                  </a:cxn>
                  <a:cxn ang="0">
                    <a:pos x="381" y="430"/>
                  </a:cxn>
                  <a:cxn ang="0">
                    <a:pos x="409" y="402"/>
                  </a:cxn>
                  <a:cxn ang="0">
                    <a:pos x="439" y="372"/>
                  </a:cxn>
                  <a:cxn ang="0">
                    <a:pos x="467" y="342"/>
                  </a:cxn>
                  <a:cxn ang="0">
                    <a:pos x="397" y="302"/>
                  </a:cxn>
                  <a:cxn ang="0">
                    <a:pos x="415" y="288"/>
                  </a:cxn>
                  <a:cxn ang="0">
                    <a:pos x="392" y="266"/>
                  </a:cxn>
                </a:cxnLst>
                <a:rect l="0" t="0" r="r" b="b"/>
                <a:pathLst>
                  <a:path w="467" h="494">
                    <a:moveTo>
                      <a:pt x="392" y="266"/>
                    </a:moveTo>
                    <a:lnTo>
                      <a:pt x="378" y="249"/>
                    </a:lnTo>
                    <a:lnTo>
                      <a:pt x="375" y="206"/>
                    </a:lnTo>
                    <a:lnTo>
                      <a:pt x="328" y="152"/>
                    </a:lnTo>
                    <a:lnTo>
                      <a:pt x="351" y="118"/>
                    </a:lnTo>
                    <a:lnTo>
                      <a:pt x="297" y="88"/>
                    </a:lnTo>
                    <a:lnTo>
                      <a:pt x="294" y="57"/>
                    </a:lnTo>
                    <a:lnTo>
                      <a:pt x="297" y="46"/>
                    </a:lnTo>
                    <a:lnTo>
                      <a:pt x="294" y="17"/>
                    </a:lnTo>
                    <a:lnTo>
                      <a:pt x="236" y="0"/>
                    </a:lnTo>
                    <a:lnTo>
                      <a:pt x="185" y="20"/>
                    </a:lnTo>
                    <a:lnTo>
                      <a:pt x="173" y="55"/>
                    </a:lnTo>
                    <a:lnTo>
                      <a:pt x="152" y="66"/>
                    </a:lnTo>
                    <a:lnTo>
                      <a:pt x="104" y="64"/>
                    </a:lnTo>
                    <a:lnTo>
                      <a:pt x="64" y="57"/>
                    </a:lnTo>
                    <a:lnTo>
                      <a:pt x="24" y="33"/>
                    </a:lnTo>
                    <a:lnTo>
                      <a:pt x="0" y="46"/>
                    </a:lnTo>
                    <a:lnTo>
                      <a:pt x="104" y="90"/>
                    </a:lnTo>
                    <a:lnTo>
                      <a:pt x="140" y="155"/>
                    </a:lnTo>
                    <a:lnTo>
                      <a:pt x="158" y="200"/>
                    </a:lnTo>
                    <a:lnTo>
                      <a:pt x="175" y="197"/>
                    </a:lnTo>
                    <a:lnTo>
                      <a:pt x="194" y="211"/>
                    </a:lnTo>
                    <a:lnTo>
                      <a:pt x="203" y="245"/>
                    </a:lnTo>
                    <a:lnTo>
                      <a:pt x="139" y="294"/>
                    </a:lnTo>
                    <a:lnTo>
                      <a:pt x="113" y="321"/>
                    </a:lnTo>
                    <a:lnTo>
                      <a:pt x="80" y="336"/>
                    </a:lnTo>
                    <a:lnTo>
                      <a:pt x="88" y="391"/>
                    </a:lnTo>
                    <a:lnTo>
                      <a:pt x="100" y="454"/>
                    </a:lnTo>
                    <a:lnTo>
                      <a:pt x="143" y="467"/>
                    </a:lnTo>
                    <a:lnTo>
                      <a:pt x="143" y="475"/>
                    </a:lnTo>
                    <a:lnTo>
                      <a:pt x="160" y="473"/>
                    </a:lnTo>
                    <a:lnTo>
                      <a:pt x="175" y="494"/>
                    </a:lnTo>
                    <a:lnTo>
                      <a:pt x="185" y="487"/>
                    </a:lnTo>
                    <a:lnTo>
                      <a:pt x="280" y="469"/>
                    </a:lnTo>
                    <a:lnTo>
                      <a:pt x="300" y="460"/>
                    </a:lnTo>
                    <a:lnTo>
                      <a:pt x="351" y="460"/>
                    </a:lnTo>
                    <a:lnTo>
                      <a:pt x="381" y="430"/>
                    </a:lnTo>
                    <a:lnTo>
                      <a:pt x="409" y="402"/>
                    </a:lnTo>
                    <a:lnTo>
                      <a:pt x="439" y="372"/>
                    </a:lnTo>
                    <a:lnTo>
                      <a:pt x="467" y="342"/>
                    </a:lnTo>
                    <a:lnTo>
                      <a:pt x="397" y="302"/>
                    </a:lnTo>
                    <a:lnTo>
                      <a:pt x="415" y="288"/>
                    </a:lnTo>
                    <a:lnTo>
                      <a:pt x="392" y="266"/>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20" name="Freeform 310"/>
              <p:cNvSpPr>
                <a:spLocks noChangeAspect="1"/>
              </p:cNvSpPr>
              <p:nvPr/>
            </p:nvSpPr>
            <p:spPr bwMode="auto">
              <a:xfrm>
                <a:off x="2259816" y="2493758"/>
                <a:ext cx="365765" cy="122668"/>
              </a:xfrm>
              <a:custGeom>
                <a:avLst/>
                <a:gdLst/>
                <a:ahLst/>
                <a:cxnLst>
                  <a:cxn ang="0">
                    <a:pos x="115" y="108"/>
                  </a:cxn>
                  <a:cxn ang="0">
                    <a:pos x="69" y="114"/>
                  </a:cxn>
                  <a:cxn ang="0">
                    <a:pos x="42" y="111"/>
                  </a:cxn>
                  <a:cxn ang="0">
                    <a:pos x="42" y="109"/>
                  </a:cxn>
                  <a:cxn ang="0">
                    <a:pos x="8" y="100"/>
                  </a:cxn>
                  <a:cxn ang="0">
                    <a:pos x="5" y="100"/>
                  </a:cxn>
                  <a:cxn ang="0">
                    <a:pos x="3" y="97"/>
                  </a:cxn>
                  <a:cxn ang="0">
                    <a:pos x="0" y="90"/>
                  </a:cxn>
                  <a:cxn ang="0">
                    <a:pos x="2" y="75"/>
                  </a:cxn>
                  <a:cxn ang="0">
                    <a:pos x="32" y="81"/>
                  </a:cxn>
                  <a:cxn ang="0">
                    <a:pos x="39" y="82"/>
                  </a:cxn>
                  <a:cxn ang="0">
                    <a:pos x="53" y="73"/>
                  </a:cxn>
                  <a:cxn ang="0">
                    <a:pos x="89" y="72"/>
                  </a:cxn>
                  <a:cxn ang="0">
                    <a:pos x="141" y="72"/>
                  </a:cxn>
                  <a:cxn ang="0">
                    <a:pos x="153" y="67"/>
                  </a:cxn>
                  <a:cxn ang="0">
                    <a:pos x="145" y="37"/>
                  </a:cxn>
                  <a:cxn ang="0">
                    <a:pos x="181" y="8"/>
                  </a:cxn>
                  <a:cxn ang="0">
                    <a:pos x="205" y="20"/>
                  </a:cxn>
                  <a:cxn ang="0">
                    <a:pos x="230" y="0"/>
                  </a:cxn>
                  <a:cxn ang="0">
                    <a:pos x="299" y="8"/>
                  </a:cxn>
                  <a:cxn ang="0">
                    <a:pos x="327" y="49"/>
                  </a:cxn>
                  <a:cxn ang="0">
                    <a:pos x="311" y="67"/>
                  </a:cxn>
                  <a:cxn ang="0">
                    <a:pos x="306" y="70"/>
                  </a:cxn>
                  <a:cxn ang="0">
                    <a:pos x="292" y="106"/>
                  </a:cxn>
                  <a:cxn ang="0">
                    <a:pos x="287" y="111"/>
                  </a:cxn>
                  <a:cxn ang="0">
                    <a:pos x="202" y="131"/>
                  </a:cxn>
                  <a:cxn ang="0">
                    <a:pos x="184" y="128"/>
                  </a:cxn>
                  <a:cxn ang="0">
                    <a:pos x="115" y="108"/>
                  </a:cxn>
                </a:cxnLst>
                <a:rect l="0" t="0" r="r" b="b"/>
                <a:pathLst>
                  <a:path w="327" h="131">
                    <a:moveTo>
                      <a:pt x="115" y="108"/>
                    </a:moveTo>
                    <a:lnTo>
                      <a:pt x="69" y="114"/>
                    </a:lnTo>
                    <a:lnTo>
                      <a:pt x="42" y="111"/>
                    </a:lnTo>
                    <a:lnTo>
                      <a:pt x="42" y="109"/>
                    </a:lnTo>
                    <a:lnTo>
                      <a:pt x="8" y="100"/>
                    </a:lnTo>
                    <a:lnTo>
                      <a:pt x="5" y="100"/>
                    </a:lnTo>
                    <a:lnTo>
                      <a:pt x="3" y="97"/>
                    </a:lnTo>
                    <a:lnTo>
                      <a:pt x="0" y="90"/>
                    </a:lnTo>
                    <a:lnTo>
                      <a:pt x="2" y="75"/>
                    </a:lnTo>
                    <a:lnTo>
                      <a:pt x="32" y="81"/>
                    </a:lnTo>
                    <a:lnTo>
                      <a:pt x="39" y="82"/>
                    </a:lnTo>
                    <a:lnTo>
                      <a:pt x="53" y="73"/>
                    </a:lnTo>
                    <a:lnTo>
                      <a:pt x="89" y="72"/>
                    </a:lnTo>
                    <a:lnTo>
                      <a:pt x="141" y="72"/>
                    </a:lnTo>
                    <a:lnTo>
                      <a:pt x="153" y="67"/>
                    </a:lnTo>
                    <a:lnTo>
                      <a:pt x="145" y="37"/>
                    </a:lnTo>
                    <a:lnTo>
                      <a:pt x="181" y="8"/>
                    </a:lnTo>
                    <a:lnTo>
                      <a:pt x="205" y="20"/>
                    </a:lnTo>
                    <a:lnTo>
                      <a:pt x="230" y="0"/>
                    </a:lnTo>
                    <a:lnTo>
                      <a:pt x="299" y="8"/>
                    </a:lnTo>
                    <a:lnTo>
                      <a:pt x="327" y="49"/>
                    </a:lnTo>
                    <a:lnTo>
                      <a:pt x="311" y="67"/>
                    </a:lnTo>
                    <a:lnTo>
                      <a:pt x="306" y="70"/>
                    </a:lnTo>
                    <a:lnTo>
                      <a:pt x="292" y="106"/>
                    </a:lnTo>
                    <a:lnTo>
                      <a:pt x="287" y="111"/>
                    </a:lnTo>
                    <a:lnTo>
                      <a:pt x="202" y="131"/>
                    </a:lnTo>
                    <a:lnTo>
                      <a:pt x="184" y="128"/>
                    </a:lnTo>
                    <a:lnTo>
                      <a:pt x="115" y="108"/>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21" name="Freeform 311"/>
              <p:cNvSpPr>
                <a:spLocks noChangeAspect="1"/>
              </p:cNvSpPr>
              <p:nvPr/>
            </p:nvSpPr>
            <p:spPr bwMode="auto">
              <a:xfrm>
                <a:off x="2571615" y="2676506"/>
                <a:ext cx="200871" cy="140191"/>
              </a:xfrm>
              <a:custGeom>
                <a:avLst/>
                <a:gdLst/>
                <a:ahLst/>
                <a:cxnLst>
                  <a:cxn ang="0">
                    <a:pos x="156" y="19"/>
                  </a:cxn>
                  <a:cxn ang="0">
                    <a:pos x="158" y="27"/>
                  </a:cxn>
                  <a:cxn ang="0">
                    <a:pos x="155" y="36"/>
                  </a:cxn>
                  <a:cxn ang="0">
                    <a:pos x="147" y="45"/>
                  </a:cxn>
                  <a:cxn ang="0">
                    <a:pos x="149" y="49"/>
                  </a:cxn>
                  <a:cxn ang="0">
                    <a:pos x="156" y="55"/>
                  </a:cxn>
                  <a:cxn ang="0">
                    <a:pos x="176" y="67"/>
                  </a:cxn>
                  <a:cxn ang="0">
                    <a:pos x="159" y="75"/>
                  </a:cxn>
                  <a:cxn ang="0">
                    <a:pos x="170" y="81"/>
                  </a:cxn>
                  <a:cxn ang="0">
                    <a:pos x="171" y="94"/>
                  </a:cxn>
                  <a:cxn ang="0">
                    <a:pos x="146" y="99"/>
                  </a:cxn>
                  <a:cxn ang="0">
                    <a:pos x="156" y="108"/>
                  </a:cxn>
                  <a:cxn ang="0">
                    <a:pos x="150" y="113"/>
                  </a:cxn>
                  <a:cxn ang="0">
                    <a:pos x="143" y="108"/>
                  </a:cxn>
                  <a:cxn ang="0">
                    <a:pos x="132" y="122"/>
                  </a:cxn>
                  <a:cxn ang="0">
                    <a:pos x="126" y="127"/>
                  </a:cxn>
                  <a:cxn ang="0">
                    <a:pos x="137" y="143"/>
                  </a:cxn>
                  <a:cxn ang="0">
                    <a:pos x="126" y="146"/>
                  </a:cxn>
                  <a:cxn ang="0">
                    <a:pos x="118" y="142"/>
                  </a:cxn>
                  <a:cxn ang="0">
                    <a:pos x="104" y="133"/>
                  </a:cxn>
                  <a:cxn ang="0">
                    <a:pos x="92" y="127"/>
                  </a:cxn>
                  <a:cxn ang="0">
                    <a:pos x="92" y="122"/>
                  </a:cxn>
                  <a:cxn ang="0">
                    <a:pos x="74" y="106"/>
                  </a:cxn>
                  <a:cxn ang="0">
                    <a:pos x="71" y="100"/>
                  </a:cxn>
                  <a:cxn ang="0">
                    <a:pos x="61" y="94"/>
                  </a:cxn>
                  <a:cxn ang="0">
                    <a:pos x="25" y="61"/>
                  </a:cxn>
                  <a:cxn ang="0">
                    <a:pos x="26" y="58"/>
                  </a:cxn>
                  <a:cxn ang="0">
                    <a:pos x="19" y="57"/>
                  </a:cxn>
                  <a:cxn ang="0">
                    <a:pos x="10" y="33"/>
                  </a:cxn>
                  <a:cxn ang="0">
                    <a:pos x="1" y="25"/>
                  </a:cxn>
                  <a:cxn ang="0">
                    <a:pos x="0" y="5"/>
                  </a:cxn>
                  <a:cxn ang="0">
                    <a:pos x="10" y="3"/>
                  </a:cxn>
                  <a:cxn ang="0">
                    <a:pos x="22" y="15"/>
                  </a:cxn>
                  <a:cxn ang="0">
                    <a:pos x="32" y="0"/>
                  </a:cxn>
                  <a:cxn ang="0">
                    <a:pos x="47" y="0"/>
                  </a:cxn>
                  <a:cxn ang="0">
                    <a:pos x="59" y="5"/>
                  </a:cxn>
                  <a:cxn ang="0">
                    <a:pos x="91" y="11"/>
                  </a:cxn>
                  <a:cxn ang="0">
                    <a:pos x="95" y="5"/>
                  </a:cxn>
                  <a:cxn ang="0">
                    <a:pos x="103" y="11"/>
                  </a:cxn>
                  <a:cxn ang="0">
                    <a:pos x="107" y="6"/>
                  </a:cxn>
                  <a:cxn ang="0">
                    <a:pos x="118" y="11"/>
                  </a:cxn>
                  <a:cxn ang="0">
                    <a:pos x="125" y="9"/>
                  </a:cxn>
                  <a:cxn ang="0">
                    <a:pos x="134" y="18"/>
                  </a:cxn>
                  <a:cxn ang="0">
                    <a:pos x="143" y="19"/>
                  </a:cxn>
                  <a:cxn ang="0">
                    <a:pos x="156" y="19"/>
                  </a:cxn>
                </a:cxnLst>
                <a:rect l="0" t="0" r="r" b="b"/>
                <a:pathLst>
                  <a:path w="176" h="146">
                    <a:moveTo>
                      <a:pt x="156" y="19"/>
                    </a:moveTo>
                    <a:lnTo>
                      <a:pt x="158" y="27"/>
                    </a:lnTo>
                    <a:lnTo>
                      <a:pt x="155" y="36"/>
                    </a:lnTo>
                    <a:lnTo>
                      <a:pt x="147" y="45"/>
                    </a:lnTo>
                    <a:lnTo>
                      <a:pt x="149" y="49"/>
                    </a:lnTo>
                    <a:lnTo>
                      <a:pt x="156" y="55"/>
                    </a:lnTo>
                    <a:lnTo>
                      <a:pt x="176" y="67"/>
                    </a:lnTo>
                    <a:lnTo>
                      <a:pt x="159" y="75"/>
                    </a:lnTo>
                    <a:lnTo>
                      <a:pt x="170" y="81"/>
                    </a:lnTo>
                    <a:lnTo>
                      <a:pt x="171" y="94"/>
                    </a:lnTo>
                    <a:lnTo>
                      <a:pt x="146" y="99"/>
                    </a:lnTo>
                    <a:lnTo>
                      <a:pt x="156" y="108"/>
                    </a:lnTo>
                    <a:lnTo>
                      <a:pt x="150" y="113"/>
                    </a:lnTo>
                    <a:lnTo>
                      <a:pt x="143" y="108"/>
                    </a:lnTo>
                    <a:lnTo>
                      <a:pt x="132" y="122"/>
                    </a:lnTo>
                    <a:lnTo>
                      <a:pt x="126" y="127"/>
                    </a:lnTo>
                    <a:lnTo>
                      <a:pt x="137" y="143"/>
                    </a:lnTo>
                    <a:lnTo>
                      <a:pt x="126" y="146"/>
                    </a:lnTo>
                    <a:lnTo>
                      <a:pt x="118" y="142"/>
                    </a:lnTo>
                    <a:lnTo>
                      <a:pt x="104" y="133"/>
                    </a:lnTo>
                    <a:lnTo>
                      <a:pt x="92" y="127"/>
                    </a:lnTo>
                    <a:lnTo>
                      <a:pt x="92" y="122"/>
                    </a:lnTo>
                    <a:lnTo>
                      <a:pt x="74" y="106"/>
                    </a:lnTo>
                    <a:lnTo>
                      <a:pt x="71" y="100"/>
                    </a:lnTo>
                    <a:lnTo>
                      <a:pt x="61" y="94"/>
                    </a:lnTo>
                    <a:lnTo>
                      <a:pt x="25" y="61"/>
                    </a:lnTo>
                    <a:lnTo>
                      <a:pt x="26" y="58"/>
                    </a:lnTo>
                    <a:lnTo>
                      <a:pt x="19" y="57"/>
                    </a:lnTo>
                    <a:lnTo>
                      <a:pt x="10" y="33"/>
                    </a:lnTo>
                    <a:lnTo>
                      <a:pt x="1" y="25"/>
                    </a:lnTo>
                    <a:lnTo>
                      <a:pt x="0" y="5"/>
                    </a:lnTo>
                    <a:lnTo>
                      <a:pt x="10" y="3"/>
                    </a:lnTo>
                    <a:lnTo>
                      <a:pt x="22" y="15"/>
                    </a:lnTo>
                    <a:lnTo>
                      <a:pt x="32" y="0"/>
                    </a:lnTo>
                    <a:lnTo>
                      <a:pt x="47" y="0"/>
                    </a:lnTo>
                    <a:lnTo>
                      <a:pt x="59" y="5"/>
                    </a:lnTo>
                    <a:lnTo>
                      <a:pt x="91" y="11"/>
                    </a:lnTo>
                    <a:lnTo>
                      <a:pt x="95" y="5"/>
                    </a:lnTo>
                    <a:lnTo>
                      <a:pt x="103" y="11"/>
                    </a:lnTo>
                    <a:lnTo>
                      <a:pt x="107" y="6"/>
                    </a:lnTo>
                    <a:lnTo>
                      <a:pt x="118" y="11"/>
                    </a:lnTo>
                    <a:lnTo>
                      <a:pt x="125" y="9"/>
                    </a:lnTo>
                    <a:lnTo>
                      <a:pt x="134" y="18"/>
                    </a:lnTo>
                    <a:lnTo>
                      <a:pt x="143" y="19"/>
                    </a:lnTo>
                    <a:lnTo>
                      <a:pt x="156" y="19"/>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22" name="Freeform 312"/>
              <p:cNvSpPr>
                <a:spLocks noChangeAspect="1"/>
              </p:cNvSpPr>
              <p:nvPr/>
            </p:nvSpPr>
            <p:spPr bwMode="auto">
              <a:xfrm>
                <a:off x="2466680" y="2608914"/>
                <a:ext cx="284814" cy="190260"/>
              </a:xfrm>
              <a:custGeom>
                <a:avLst/>
                <a:gdLst/>
                <a:ahLst/>
                <a:cxnLst>
                  <a:cxn ang="0">
                    <a:pos x="236" y="92"/>
                  </a:cxn>
                  <a:cxn ang="0">
                    <a:pos x="252" y="76"/>
                  </a:cxn>
                  <a:cxn ang="0">
                    <a:pos x="237" y="69"/>
                  </a:cxn>
                  <a:cxn ang="0">
                    <a:pos x="237" y="61"/>
                  </a:cxn>
                  <a:cxn ang="0">
                    <a:pos x="221" y="39"/>
                  </a:cxn>
                  <a:cxn ang="0">
                    <a:pos x="118" y="0"/>
                  </a:cxn>
                  <a:cxn ang="0">
                    <a:pos x="110" y="6"/>
                  </a:cxn>
                  <a:cxn ang="0">
                    <a:pos x="97" y="10"/>
                  </a:cxn>
                  <a:cxn ang="0">
                    <a:pos x="79" y="19"/>
                  </a:cxn>
                  <a:cxn ang="0">
                    <a:pos x="84" y="33"/>
                  </a:cxn>
                  <a:cxn ang="0">
                    <a:pos x="81" y="42"/>
                  </a:cxn>
                  <a:cxn ang="0">
                    <a:pos x="67" y="54"/>
                  </a:cxn>
                  <a:cxn ang="0">
                    <a:pos x="60" y="63"/>
                  </a:cxn>
                  <a:cxn ang="0">
                    <a:pos x="46" y="58"/>
                  </a:cxn>
                  <a:cxn ang="0">
                    <a:pos x="37" y="52"/>
                  </a:cxn>
                  <a:cxn ang="0">
                    <a:pos x="10" y="61"/>
                  </a:cxn>
                  <a:cxn ang="0">
                    <a:pos x="9" y="72"/>
                  </a:cxn>
                  <a:cxn ang="0">
                    <a:pos x="31" y="78"/>
                  </a:cxn>
                  <a:cxn ang="0">
                    <a:pos x="76" y="143"/>
                  </a:cxn>
                  <a:cxn ang="0">
                    <a:pos x="173" y="198"/>
                  </a:cxn>
                  <a:cxn ang="0">
                    <a:pos x="185" y="198"/>
                  </a:cxn>
                  <a:cxn ang="0">
                    <a:pos x="167" y="179"/>
                  </a:cxn>
                  <a:cxn ang="0">
                    <a:pos x="154" y="167"/>
                  </a:cxn>
                  <a:cxn ang="0">
                    <a:pos x="119" y="131"/>
                  </a:cxn>
                  <a:cxn ang="0">
                    <a:pos x="103" y="106"/>
                  </a:cxn>
                  <a:cxn ang="0">
                    <a:pos x="93" y="78"/>
                  </a:cxn>
                  <a:cxn ang="0">
                    <a:pos x="115" y="88"/>
                  </a:cxn>
                  <a:cxn ang="0">
                    <a:pos x="140" y="73"/>
                  </a:cxn>
                  <a:cxn ang="0">
                    <a:pos x="184" y="84"/>
                  </a:cxn>
                  <a:cxn ang="0">
                    <a:pos x="196" y="84"/>
                  </a:cxn>
                  <a:cxn ang="0">
                    <a:pos x="211" y="84"/>
                  </a:cxn>
                  <a:cxn ang="0">
                    <a:pos x="227" y="91"/>
                  </a:cxn>
                </a:cxnLst>
                <a:rect l="0" t="0" r="r" b="b"/>
                <a:pathLst>
                  <a:path w="252" h="200">
                    <a:moveTo>
                      <a:pt x="227" y="91"/>
                    </a:moveTo>
                    <a:lnTo>
                      <a:pt x="236" y="92"/>
                    </a:lnTo>
                    <a:lnTo>
                      <a:pt x="240" y="81"/>
                    </a:lnTo>
                    <a:lnTo>
                      <a:pt x="252" y="76"/>
                    </a:lnTo>
                    <a:lnTo>
                      <a:pt x="252" y="73"/>
                    </a:lnTo>
                    <a:lnTo>
                      <a:pt x="237" y="69"/>
                    </a:lnTo>
                    <a:lnTo>
                      <a:pt x="233" y="66"/>
                    </a:lnTo>
                    <a:lnTo>
                      <a:pt x="237" y="61"/>
                    </a:lnTo>
                    <a:lnTo>
                      <a:pt x="233" y="60"/>
                    </a:lnTo>
                    <a:lnTo>
                      <a:pt x="221" y="39"/>
                    </a:lnTo>
                    <a:lnTo>
                      <a:pt x="157" y="34"/>
                    </a:lnTo>
                    <a:lnTo>
                      <a:pt x="118" y="0"/>
                    </a:lnTo>
                    <a:lnTo>
                      <a:pt x="115" y="6"/>
                    </a:lnTo>
                    <a:lnTo>
                      <a:pt x="110" y="6"/>
                    </a:lnTo>
                    <a:lnTo>
                      <a:pt x="110" y="10"/>
                    </a:lnTo>
                    <a:lnTo>
                      <a:pt x="97" y="10"/>
                    </a:lnTo>
                    <a:lnTo>
                      <a:pt x="94" y="16"/>
                    </a:lnTo>
                    <a:lnTo>
                      <a:pt x="79" y="19"/>
                    </a:lnTo>
                    <a:lnTo>
                      <a:pt x="82" y="28"/>
                    </a:lnTo>
                    <a:lnTo>
                      <a:pt x="84" y="33"/>
                    </a:lnTo>
                    <a:lnTo>
                      <a:pt x="88" y="42"/>
                    </a:lnTo>
                    <a:lnTo>
                      <a:pt x="81" y="42"/>
                    </a:lnTo>
                    <a:lnTo>
                      <a:pt x="67" y="48"/>
                    </a:lnTo>
                    <a:lnTo>
                      <a:pt x="67" y="54"/>
                    </a:lnTo>
                    <a:lnTo>
                      <a:pt x="70" y="61"/>
                    </a:lnTo>
                    <a:lnTo>
                      <a:pt x="60" y="63"/>
                    </a:lnTo>
                    <a:lnTo>
                      <a:pt x="51" y="57"/>
                    </a:lnTo>
                    <a:lnTo>
                      <a:pt x="46" y="58"/>
                    </a:lnTo>
                    <a:lnTo>
                      <a:pt x="45" y="58"/>
                    </a:lnTo>
                    <a:lnTo>
                      <a:pt x="37" y="52"/>
                    </a:lnTo>
                    <a:lnTo>
                      <a:pt x="31" y="63"/>
                    </a:lnTo>
                    <a:lnTo>
                      <a:pt x="10" y="61"/>
                    </a:lnTo>
                    <a:lnTo>
                      <a:pt x="0" y="57"/>
                    </a:lnTo>
                    <a:lnTo>
                      <a:pt x="9" y="72"/>
                    </a:lnTo>
                    <a:lnTo>
                      <a:pt x="19" y="91"/>
                    </a:lnTo>
                    <a:lnTo>
                      <a:pt x="31" y="78"/>
                    </a:lnTo>
                    <a:lnTo>
                      <a:pt x="64" y="131"/>
                    </a:lnTo>
                    <a:lnTo>
                      <a:pt x="76" y="143"/>
                    </a:lnTo>
                    <a:lnTo>
                      <a:pt x="119" y="170"/>
                    </a:lnTo>
                    <a:lnTo>
                      <a:pt x="173" y="198"/>
                    </a:lnTo>
                    <a:lnTo>
                      <a:pt x="182" y="200"/>
                    </a:lnTo>
                    <a:lnTo>
                      <a:pt x="185" y="198"/>
                    </a:lnTo>
                    <a:lnTo>
                      <a:pt x="185" y="195"/>
                    </a:lnTo>
                    <a:lnTo>
                      <a:pt x="167" y="179"/>
                    </a:lnTo>
                    <a:lnTo>
                      <a:pt x="164" y="173"/>
                    </a:lnTo>
                    <a:lnTo>
                      <a:pt x="154" y="167"/>
                    </a:lnTo>
                    <a:lnTo>
                      <a:pt x="118" y="134"/>
                    </a:lnTo>
                    <a:lnTo>
                      <a:pt x="119" y="131"/>
                    </a:lnTo>
                    <a:lnTo>
                      <a:pt x="112" y="130"/>
                    </a:lnTo>
                    <a:lnTo>
                      <a:pt x="103" y="106"/>
                    </a:lnTo>
                    <a:lnTo>
                      <a:pt x="94" y="98"/>
                    </a:lnTo>
                    <a:lnTo>
                      <a:pt x="93" y="78"/>
                    </a:lnTo>
                    <a:lnTo>
                      <a:pt x="103" y="76"/>
                    </a:lnTo>
                    <a:lnTo>
                      <a:pt x="115" y="88"/>
                    </a:lnTo>
                    <a:lnTo>
                      <a:pt x="125" y="73"/>
                    </a:lnTo>
                    <a:lnTo>
                      <a:pt x="140" y="73"/>
                    </a:lnTo>
                    <a:lnTo>
                      <a:pt x="152" y="78"/>
                    </a:lnTo>
                    <a:lnTo>
                      <a:pt x="184" y="84"/>
                    </a:lnTo>
                    <a:lnTo>
                      <a:pt x="188" y="78"/>
                    </a:lnTo>
                    <a:lnTo>
                      <a:pt x="196" y="84"/>
                    </a:lnTo>
                    <a:lnTo>
                      <a:pt x="200" y="79"/>
                    </a:lnTo>
                    <a:lnTo>
                      <a:pt x="211" y="84"/>
                    </a:lnTo>
                    <a:lnTo>
                      <a:pt x="218" y="82"/>
                    </a:lnTo>
                    <a:lnTo>
                      <a:pt x="227" y="91"/>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23" name="Freeform 313"/>
              <p:cNvSpPr>
                <a:spLocks noChangeAspect="1"/>
              </p:cNvSpPr>
              <p:nvPr/>
            </p:nvSpPr>
            <p:spPr bwMode="auto">
              <a:xfrm>
                <a:off x="2640570" y="2799174"/>
                <a:ext cx="74953" cy="25035"/>
              </a:xfrm>
              <a:custGeom>
                <a:avLst/>
                <a:gdLst/>
                <a:ahLst/>
                <a:cxnLst>
                  <a:cxn ang="0">
                    <a:pos x="67" y="27"/>
                  </a:cxn>
                  <a:cxn ang="0">
                    <a:pos x="67" y="21"/>
                  </a:cxn>
                  <a:cxn ang="0">
                    <a:pos x="67" y="19"/>
                  </a:cxn>
                  <a:cxn ang="0">
                    <a:pos x="59" y="15"/>
                  </a:cxn>
                  <a:cxn ang="0">
                    <a:pos x="45" y="6"/>
                  </a:cxn>
                  <a:cxn ang="0">
                    <a:pos x="33" y="0"/>
                  </a:cxn>
                  <a:cxn ang="0">
                    <a:pos x="30" y="1"/>
                  </a:cxn>
                  <a:cxn ang="0">
                    <a:pos x="0" y="0"/>
                  </a:cxn>
                  <a:cxn ang="0">
                    <a:pos x="67" y="27"/>
                  </a:cxn>
                </a:cxnLst>
                <a:rect l="0" t="0" r="r" b="b"/>
                <a:pathLst>
                  <a:path w="67" h="27">
                    <a:moveTo>
                      <a:pt x="67" y="27"/>
                    </a:moveTo>
                    <a:lnTo>
                      <a:pt x="67" y="21"/>
                    </a:lnTo>
                    <a:lnTo>
                      <a:pt x="67" y="19"/>
                    </a:lnTo>
                    <a:lnTo>
                      <a:pt x="59" y="15"/>
                    </a:lnTo>
                    <a:lnTo>
                      <a:pt x="45" y="6"/>
                    </a:lnTo>
                    <a:lnTo>
                      <a:pt x="33" y="0"/>
                    </a:lnTo>
                    <a:lnTo>
                      <a:pt x="30" y="1"/>
                    </a:lnTo>
                    <a:lnTo>
                      <a:pt x="0" y="0"/>
                    </a:lnTo>
                    <a:lnTo>
                      <a:pt x="67" y="27"/>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24" name="Freeform 314"/>
              <p:cNvSpPr>
                <a:spLocks noChangeAspect="1"/>
              </p:cNvSpPr>
              <p:nvPr/>
            </p:nvSpPr>
            <p:spPr bwMode="auto">
              <a:xfrm>
                <a:off x="1567262" y="2383605"/>
                <a:ext cx="617601" cy="440604"/>
              </a:xfrm>
              <a:custGeom>
                <a:avLst/>
                <a:gdLst/>
                <a:ahLst/>
                <a:cxnLst>
                  <a:cxn ang="0">
                    <a:pos x="535" y="372"/>
                  </a:cxn>
                  <a:cxn ang="0">
                    <a:pos x="535" y="393"/>
                  </a:cxn>
                  <a:cxn ang="0">
                    <a:pos x="531" y="394"/>
                  </a:cxn>
                  <a:cxn ang="0">
                    <a:pos x="529" y="394"/>
                  </a:cxn>
                  <a:cxn ang="0">
                    <a:pos x="529" y="396"/>
                  </a:cxn>
                  <a:cxn ang="0">
                    <a:pos x="486" y="431"/>
                  </a:cxn>
                  <a:cxn ang="0">
                    <a:pos x="428" y="412"/>
                  </a:cxn>
                  <a:cxn ang="0">
                    <a:pos x="413" y="408"/>
                  </a:cxn>
                  <a:cxn ang="0">
                    <a:pos x="407" y="412"/>
                  </a:cxn>
                  <a:cxn ang="0">
                    <a:pos x="370" y="411"/>
                  </a:cxn>
                  <a:cxn ang="0">
                    <a:pos x="343" y="431"/>
                  </a:cxn>
                  <a:cxn ang="0">
                    <a:pos x="347" y="466"/>
                  </a:cxn>
                  <a:cxn ang="0">
                    <a:pos x="282" y="463"/>
                  </a:cxn>
                  <a:cxn ang="0">
                    <a:pos x="283" y="457"/>
                  </a:cxn>
                  <a:cxn ang="0">
                    <a:pos x="270" y="457"/>
                  </a:cxn>
                  <a:cxn ang="0">
                    <a:pos x="147" y="430"/>
                  </a:cxn>
                  <a:cxn ang="0">
                    <a:pos x="126" y="414"/>
                  </a:cxn>
                  <a:cxn ang="0">
                    <a:pos x="143" y="387"/>
                  </a:cxn>
                  <a:cxn ang="0">
                    <a:pos x="149" y="343"/>
                  </a:cxn>
                  <a:cxn ang="0">
                    <a:pos x="153" y="300"/>
                  </a:cxn>
                  <a:cxn ang="0">
                    <a:pos x="176" y="324"/>
                  </a:cxn>
                  <a:cxn ang="0">
                    <a:pos x="153" y="284"/>
                  </a:cxn>
                  <a:cxn ang="0">
                    <a:pos x="156" y="267"/>
                  </a:cxn>
                  <a:cxn ang="0">
                    <a:pos x="134" y="249"/>
                  </a:cxn>
                  <a:cxn ang="0">
                    <a:pos x="116" y="214"/>
                  </a:cxn>
                  <a:cxn ang="0">
                    <a:pos x="120" y="205"/>
                  </a:cxn>
                  <a:cxn ang="0">
                    <a:pos x="98" y="196"/>
                  </a:cxn>
                  <a:cxn ang="0">
                    <a:pos x="70" y="187"/>
                  </a:cxn>
                  <a:cxn ang="0">
                    <a:pos x="32" y="172"/>
                  </a:cxn>
                  <a:cxn ang="0">
                    <a:pos x="10" y="164"/>
                  </a:cxn>
                  <a:cxn ang="0">
                    <a:pos x="14" y="152"/>
                  </a:cxn>
                  <a:cxn ang="0">
                    <a:pos x="20" y="148"/>
                  </a:cxn>
                  <a:cxn ang="0">
                    <a:pos x="0" y="145"/>
                  </a:cxn>
                  <a:cxn ang="0">
                    <a:pos x="50" y="123"/>
                  </a:cxn>
                  <a:cxn ang="0">
                    <a:pos x="83" y="130"/>
                  </a:cxn>
                  <a:cxn ang="0">
                    <a:pos x="137" y="130"/>
                  </a:cxn>
                  <a:cxn ang="0">
                    <a:pos x="126" y="79"/>
                  </a:cxn>
                  <a:cxn ang="0">
                    <a:pos x="140" y="75"/>
                  </a:cxn>
                  <a:cxn ang="0">
                    <a:pos x="155" y="90"/>
                  </a:cxn>
                  <a:cxn ang="0">
                    <a:pos x="222" y="87"/>
                  </a:cxn>
                  <a:cxn ang="0">
                    <a:pos x="207" y="82"/>
                  </a:cxn>
                  <a:cxn ang="0">
                    <a:pos x="265" y="51"/>
                  </a:cxn>
                  <a:cxn ang="0">
                    <a:pos x="271" y="15"/>
                  </a:cxn>
                  <a:cxn ang="0">
                    <a:pos x="311" y="0"/>
                  </a:cxn>
                  <a:cxn ang="0">
                    <a:pos x="328" y="18"/>
                  </a:cxn>
                  <a:cxn ang="0">
                    <a:pos x="383" y="54"/>
                  </a:cxn>
                  <a:cxn ang="0">
                    <a:pos x="403" y="52"/>
                  </a:cxn>
                  <a:cxn ang="0">
                    <a:pos x="407" y="57"/>
                  </a:cxn>
                  <a:cxn ang="0">
                    <a:pos x="450" y="81"/>
                  </a:cxn>
                  <a:cxn ang="0">
                    <a:pos x="474" y="85"/>
                  </a:cxn>
                  <a:cxn ang="0">
                    <a:pos x="482" y="90"/>
                  </a:cxn>
                  <a:cxn ang="0">
                    <a:pos x="549" y="112"/>
                  </a:cxn>
                  <a:cxn ang="0">
                    <a:pos x="531" y="187"/>
                  </a:cxn>
                  <a:cxn ang="0">
                    <a:pos x="516" y="196"/>
                  </a:cxn>
                  <a:cxn ang="0">
                    <a:pos x="507" y="202"/>
                  </a:cxn>
                  <a:cxn ang="0">
                    <a:pos x="470" y="258"/>
                  </a:cxn>
                  <a:cxn ang="0">
                    <a:pos x="486" y="248"/>
                  </a:cxn>
                  <a:cxn ang="0">
                    <a:pos x="510" y="276"/>
                  </a:cxn>
                  <a:cxn ang="0">
                    <a:pos x="510" y="299"/>
                  </a:cxn>
                  <a:cxn ang="0">
                    <a:pos x="504" y="320"/>
                  </a:cxn>
                  <a:cxn ang="0">
                    <a:pos x="504" y="333"/>
                  </a:cxn>
                  <a:cxn ang="0">
                    <a:pos x="506" y="354"/>
                  </a:cxn>
                  <a:cxn ang="0">
                    <a:pos x="535" y="372"/>
                  </a:cxn>
                </a:cxnLst>
                <a:rect l="0" t="0" r="r" b="b"/>
                <a:pathLst>
                  <a:path w="549" h="466">
                    <a:moveTo>
                      <a:pt x="535" y="372"/>
                    </a:moveTo>
                    <a:lnTo>
                      <a:pt x="535" y="393"/>
                    </a:lnTo>
                    <a:lnTo>
                      <a:pt x="531" y="394"/>
                    </a:lnTo>
                    <a:lnTo>
                      <a:pt x="529" y="394"/>
                    </a:lnTo>
                    <a:lnTo>
                      <a:pt x="529" y="396"/>
                    </a:lnTo>
                    <a:lnTo>
                      <a:pt x="486" y="431"/>
                    </a:lnTo>
                    <a:lnTo>
                      <a:pt x="428" y="412"/>
                    </a:lnTo>
                    <a:lnTo>
                      <a:pt x="413" y="408"/>
                    </a:lnTo>
                    <a:lnTo>
                      <a:pt x="407" y="412"/>
                    </a:lnTo>
                    <a:lnTo>
                      <a:pt x="370" y="411"/>
                    </a:lnTo>
                    <a:lnTo>
                      <a:pt x="343" y="431"/>
                    </a:lnTo>
                    <a:lnTo>
                      <a:pt x="347" y="466"/>
                    </a:lnTo>
                    <a:lnTo>
                      <a:pt x="282" y="463"/>
                    </a:lnTo>
                    <a:lnTo>
                      <a:pt x="283" y="457"/>
                    </a:lnTo>
                    <a:lnTo>
                      <a:pt x="270" y="457"/>
                    </a:lnTo>
                    <a:lnTo>
                      <a:pt x="147" y="430"/>
                    </a:lnTo>
                    <a:lnTo>
                      <a:pt x="126" y="414"/>
                    </a:lnTo>
                    <a:lnTo>
                      <a:pt x="143" y="387"/>
                    </a:lnTo>
                    <a:lnTo>
                      <a:pt x="149" y="343"/>
                    </a:lnTo>
                    <a:lnTo>
                      <a:pt x="153" y="300"/>
                    </a:lnTo>
                    <a:lnTo>
                      <a:pt x="176" y="324"/>
                    </a:lnTo>
                    <a:lnTo>
                      <a:pt x="153" y="284"/>
                    </a:lnTo>
                    <a:lnTo>
                      <a:pt x="156" y="267"/>
                    </a:lnTo>
                    <a:lnTo>
                      <a:pt x="134" y="249"/>
                    </a:lnTo>
                    <a:lnTo>
                      <a:pt x="116" y="214"/>
                    </a:lnTo>
                    <a:lnTo>
                      <a:pt x="120" y="205"/>
                    </a:lnTo>
                    <a:lnTo>
                      <a:pt x="98" y="196"/>
                    </a:lnTo>
                    <a:lnTo>
                      <a:pt x="70" y="187"/>
                    </a:lnTo>
                    <a:lnTo>
                      <a:pt x="32" y="172"/>
                    </a:lnTo>
                    <a:lnTo>
                      <a:pt x="10" y="164"/>
                    </a:lnTo>
                    <a:lnTo>
                      <a:pt x="14" y="152"/>
                    </a:lnTo>
                    <a:lnTo>
                      <a:pt x="20" y="148"/>
                    </a:lnTo>
                    <a:lnTo>
                      <a:pt x="0" y="145"/>
                    </a:lnTo>
                    <a:lnTo>
                      <a:pt x="50" y="123"/>
                    </a:lnTo>
                    <a:lnTo>
                      <a:pt x="83" y="130"/>
                    </a:lnTo>
                    <a:lnTo>
                      <a:pt x="137" y="130"/>
                    </a:lnTo>
                    <a:lnTo>
                      <a:pt x="126" y="79"/>
                    </a:lnTo>
                    <a:lnTo>
                      <a:pt x="140" y="75"/>
                    </a:lnTo>
                    <a:lnTo>
                      <a:pt x="155" y="90"/>
                    </a:lnTo>
                    <a:lnTo>
                      <a:pt x="222" y="87"/>
                    </a:lnTo>
                    <a:lnTo>
                      <a:pt x="207" y="82"/>
                    </a:lnTo>
                    <a:lnTo>
                      <a:pt x="265" y="51"/>
                    </a:lnTo>
                    <a:lnTo>
                      <a:pt x="271" y="15"/>
                    </a:lnTo>
                    <a:lnTo>
                      <a:pt x="311" y="0"/>
                    </a:lnTo>
                    <a:lnTo>
                      <a:pt x="328" y="18"/>
                    </a:lnTo>
                    <a:lnTo>
                      <a:pt x="383" y="54"/>
                    </a:lnTo>
                    <a:lnTo>
                      <a:pt x="403" y="52"/>
                    </a:lnTo>
                    <a:lnTo>
                      <a:pt x="407" y="57"/>
                    </a:lnTo>
                    <a:lnTo>
                      <a:pt x="450" y="81"/>
                    </a:lnTo>
                    <a:lnTo>
                      <a:pt x="474" y="85"/>
                    </a:lnTo>
                    <a:lnTo>
                      <a:pt x="482" y="90"/>
                    </a:lnTo>
                    <a:lnTo>
                      <a:pt x="549" y="112"/>
                    </a:lnTo>
                    <a:lnTo>
                      <a:pt x="531" y="187"/>
                    </a:lnTo>
                    <a:lnTo>
                      <a:pt x="516" y="196"/>
                    </a:lnTo>
                    <a:lnTo>
                      <a:pt x="507" y="202"/>
                    </a:lnTo>
                    <a:lnTo>
                      <a:pt x="470" y="258"/>
                    </a:lnTo>
                    <a:lnTo>
                      <a:pt x="486" y="248"/>
                    </a:lnTo>
                    <a:lnTo>
                      <a:pt x="510" y="276"/>
                    </a:lnTo>
                    <a:lnTo>
                      <a:pt x="510" y="299"/>
                    </a:lnTo>
                    <a:lnTo>
                      <a:pt x="504" y="320"/>
                    </a:lnTo>
                    <a:lnTo>
                      <a:pt x="504" y="333"/>
                    </a:lnTo>
                    <a:lnTo>
                      <a:pt x="506" y="354"/>
                    </a:lnTo>
                    <a:lnTo>
                      <a:pt x="535" y="372"/>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25" name="Freeform 315"/>
              <p:cNvSpPr>
                <a:spLocks noChangeAspect="1"/>
              </p:cNvSpPr>
              <p:nvPr/>
            </p:nvSpPr>
            <p:spPr bwMode="auto">
              <a:xfrm>
                <a:off x="2226837" y="2801679"/>
                <a:ext cx="47968" cy="70097"/>
              </a:xfrm>
              <a:custGeom>
                <a:avLst/>
                <a:gdLst/>
                <a:ahLst/>
                <a:cxnLst>
                  <a:cxn ang="0">
                    <a:pos x="28" y="75"/>
                  </a:cxn>
                  <a:cxn ang="0">
                    <a:pos x="8" y="63"/>
                  </a:cxn>
                  <a:cxn ang="0">
                    <a:pos x="0" y="30"/>
                  </a:cxn>
                  <a:cxn ang="0">
                    <a:pos x="28" y="0"/>
                  </a:cxn>
                  <a:cxn ang="0">
                    <a:pos x="40" y="33"/>
                  </a:cxn>
                  <a:cxn ang="0">
                    <a:pos x="28" y="75"/>
                  </a:cxn>
                </a:cxnLst>
                <a:rect l="0" t="0" r="r" b="b"/>
                <a:pathLst>
                  <a:path w="40" h="75">
                    <a:moveTo>
                      <a:pt x="28" y="75"/>
                    </a:moveTo>
                    <a:lnTo>
                      <a:pt x="8" y="63"/>
                    </a:lnTo>
                    <a:lnTo>
                      <a:pt x="0" y="30"/>
                    </a:lnTo>
                    <a:lnTo>
                      <a:pt x="28" y="0"/>
                    </a:lnTo>
                    <a:lnTo>
                      <a:pt x="40" y="33"/>
                    </a:lnTo>
                    <a:lnTo>
                      <a:pt x="28" y="75"/>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26" name="Freeform 316"/>
              <p:cNvSpPr>
                <a:spLocks noChangeAspect="1"/>
              </p:cNvSpPr>
              <p:nvPr/>
            </p:nvSpPr>
            <p:spPr bwMode="auto">
              <a:xfrm>
                <a:off x="2580610" y="2516287"/>
                <a:ext cx="323791" cy="130177"/>
              </a:xfrm>
              <a:custGeom>
                <a:avLst/>
                <a:gdLst/>
                <a:ahLst/>
                <a:cxnLst>
                  <a:cxn ang="0">
                    <a:pos x="121" y="138"/>
                  </a:cxn>
                  <a:cxn ang="0">
                    <a:pos x="57" y="133"/>
                  </a:cxn>
                  <a:cxn ang="0">
                    <a:pos x="18" y="99"/>
                  </a:cxn>
                  <a:cxn ang="0">
                    <a:pos x="3" y="91"/>
                  </a:cxn>
                  <a:cxn ang="0">
                    <a:pos x="0" y="86"/>
                  </a:cxn>
                  <a:cxn ang="0">
                    <a:pos x="5" y="81"/>
                  </a:cxn>
                  <a:cxn ang="0">
                    <a:pos x="19" y="45"/>
                  </a:cxn>
                  <a:cxn ang="0">
                    <a:pos x="24" y="42"/>
                  </a:cxn>
                  <a:cxn ang="0">
                    <a:pos x="40" y="24"/>
                  </a:cxn>
                  <a:cxn ang="0">
                    <a:pos x="54" y="30"/>
                  </a:cxn>
                  <a:cxn ang="0">
                    <a:pos x="108" y="32"/>
                  </a:cxn>
                  <a:cxn ang="0">
                    <a:pos x="178" y="0"/>
                  </a:cxn>
                  <a:cxn ang="0">
                    <a:pos x="251" y="2"/>
                  </a:cxn>
                  <a:cxn ang="0">
                    <a:pos x="287" y="27"/>
                  </a:cxn>
                  <a:cxn ang="0">
                    <a:pos x="243" y="69"/>
                  </a:cxn>
                  <a:cxn ang="0">
                    <a:pos x="209" y="118"/>
                  </a:cxn>
                  <a:cxn ang="0">
                    <a:pos x="184" y="126"/>
                  </a:cxn>
                  <a:cxn ang="0">
                    <a:pos x="121" y="138"/>
                  </a:cxn>
                </a:cxnLst>
                <a:rect l="0" t="0" r="r" b="b"/>
                <a:pathLst>
                  <a:path w="287" h="138">
                    <a:moveTo>
                      <a:pt x="121" y="138"/>
                    </a:moveTo>
                    <a:lnTo>
                      <a:pt x="57" y="133"/>
                    </a:lnTo>
                    <a:lnTo>
                      <a:pt x="18" y="99"/>
                    </a:lnTo>
                    <a:lnTo>
                      <a:pt x="3" y="91"/>
                    </a:lnTo>
                    <a:lnTo>
                      <a:pt x="0" y="86"/>
                    </a:lnTo>
                    <a:lnTo>
                      <a:pt x="5" y="81"/>
                    </a:lnTo>
                    <a:lnTo>
                      <a:pt x="19" y="45"/>
                    </a:lnTo>
                    <a:lnTo>
                      <a:pt x="24" y="42"/>
                    </a:lnTo>
                    <a:lnTo>
                      <a:pt x="40" y="24"/>
                    </a:lnTo>
                    <a:lnTo>
                      <a:pt x="54" y="30"/>
                    </a:lnTo>
                    <a:lnTo>
                      <a:pt x="108" y="32"/>
                    </a:lnTo>
                    <a:lnTo>
                      <a:pt x="178" y="0"/>
                    </a:lnTo>
                    <a:lnTo>
                      <a:pt x="251" y="2"/>
                    </a:lnTo>
                    <a:lnTo>
                      <a:pt x="287" y="27"/>
                    </a:lnTo>
                    <a:lnTo>
                      <a:pt x="243" y="69"/>
                    </a:lnTo>
                    <a:lnTo>
                      <a:pt x="209" y="118"/>
                    </a:lnTo>
                    <a:lnTo>
                      <a:pt x="184" y="126"/>
                    </a:lnTo>
                    <a:lnTo>
                      <a:pt x="121" y="138"/>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27" name="Freeform 327"/>
              <p:cNvSpPr>
                <a:spLocks noChangeAspect="1"/>
              </p:cNvSpPr>
              <p:nvPr/>
            </p:nvSpPr>
            <p:spPr bwMode="auto">
              <a:xfrm>
                <a:off x="2730511" y="2195846"/>
                <a:ext cx="98937" cy="30042"/>
              </a:xfrm>
              <a:custGeom>
                <a:avLst/>
                <a:gdLst/>
                <a:ahLst/>
                <a:cxnLst>
                  <a:cxn ang="0">
                    <a:pos x="25" y="0"/>
                  </a:cxn>
                  <a:cxn ang="0">
                    <a:pos x="24" y="9"/>
                  </a:cxn>
                  <a:cxn ang="0">
                    <a:pos x="0" y="8"/>
                  </a:cxn>
                  <a:cxn ang="0">
                    <a:pos x="0" y="12"/>
                  </a:cxn>
                  <a:cxn ang="0">
                    <a:pos x="6" y="14"/>
                  </a:cxn>
                  <a:cxn ang="0">
                    <a:pos x="6" y="15"/>
                  </a:cxn>
                  <a:cxn ang="0">
                    <a:pos x="1" y="17"/>
                  </a:cxn>
                  <a:cxn ang="0">
                    <a:pos x="0" y="26"/>
                  </a:cxn>
                  <a:cxn ang="0">
                    <a:pos x="21" y="27"/>
                  </a:cxn>
                  <a:cxn ang="0">
                    <a:pos x="89" y="33"/>
                  </a:cxn>
                  <a:cxn ang="0">
                    <a:pos x="88" y="12"/>
                  </a:cxn>
                  <a:cxn ang="0">
                    <a:pos x="51" y="6"/>
                  </a:cxn>
                  <a:cxn ang="0">
                    <a:pos x="25" y="0"/>
                  </a:cxn>
                </a:cxnLst>
                <a:rect l="0" t="0" r="r" b="b"/>
                <a:pathLst>
                  <a:path w="89" h="33">
                    <a:moveTo>
                      <a:pt x="25" y="0"/>
                    </a:moveTo>
                    <a:lnTo>
                      <a:pt x="24" y="9"/>
                    </a:lnTo>
                    <a:lnTo>
                      <a:pt x="0" y="8"/>
                    </a:lnTo>
                    <a:lnTo>
                      <a:pt x="0" y="12"/>
                    </a:lnTo>
                    <a:lnTo>
                      <a:pt x="6" y="14"/>
                    </a:lnTo>
                    <a:lnTo>
                      <a:pt x="6" y="15"/>
                    </a:lnTo>
                    <a:lnTo>
                      <a:pt x="1" y="17"/>
                    </a:lnTo>
                    <a:lnTo>
                      <a:pt x="0" y="26"/>
                    </a:lnTo>
                    <a:lnTo>
                      <a:pt x="21" y="27"/>
                    </a:lnTo>
                    <a:lnTo>
                      <a:pt x="89" y="33"/>
                    </a:lnTo>
                    <a:lnTo>
                      <a:pt x="88" y="12"/>
                    </a:lnTo>
                    <a:lnTo>
                      <a:pt x="51" y="6"/>
                    </a:lnTo>
                    <a:lnTo>
                      <a:pt x="25" y="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28" name="Freeform 335"/>
              <p:cNvSpPr>
                <a:spLocks noChangeAspect="1"/>
              </p:cNvSpPr>
              <p:nvPr/>
            </p:nvSpPr>
            <p:spPr bwMode="auto">
              <a:xfrm>
                <a:off x="2778479" y="2020607"/>
                <a:ext cx="53966" cy="22530"/>
              </a:xfrm>
              <a:custGeom>
                <a:avLst/>
                <a:gdLst/>
                <a:ahLst/>
                <a:cxnLst>
                  <a:cxn ang="0">
                    <a:pos x="49" y="3"/>
                  </a:cxn>
                  <a:cxn ang="0">
                    <a:pos x="6" y="23"/>
                  </a:cxn>
                  <a:cxn ang="0">
                    <a:pos x="0" y="5"/>
                  </a:cxn>
                  <a:cxn ang="0">
                    <a:pos x="40" y="0"/>
                  </a:cxn>
                  <a:cxn ang="0">
                    <a:pos x="49" y="3"/>
                  </a:cxn>
                </a:cxnLst>
                <a:rect l="0" t="0" r="r" b="b"/>
                <a:pathLst>
                  <a:path w="49" h="23">
                    <a:moveTo>
                      <a:pt x="49" y="3"/>
                    </a:moveTo>
                    <a:lnTo>
                      <a:pt x="6" y="23"/>
                    </a:lnTo>
                    <a:lnTo>
                      <a:pt x="0" y="5"/>
                    </a:lnTo>
                    <a:lnTo>
                      <a:pt x="40" y="0"/>
                    </a:lnTo>
                    <a:lnTo>
                      <a:pt x="49" y="3"/>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29" name="Freeform 345"/>
              <p:cNvSpPr>
                <a:spLocks noChangeAspect="1"/>
              </p:cNvSpPr>
              <p:nvPr/>
            </p:nvSpPr>
            <p:spPr bwMode="auto">
              <a:xfrm>
                <a:off x="3348112" y="1066800"/>
                <a:ext cx="95940" cy="5007"/>
              </a:xfrm>
              <a:custGeom>
                <a:avLst/>
                <a:gdLst/>
                <a:ahLst/>
                <a:cxnLst>
                  <a:cxn ang="0">
                    <a:pos x="87" y="3"/>
                  </a:cxn>
                  <a:cxn ang="0">
                    <a:pos x="0" y="6"/>
                  </a:cxn>
                  <a:cxn ang="0">
                    <a:pos x="20" y="0"/>
                  </a:cxn>
                  <a:cxn ang="0">
                    <a:pos x="87" y="3"/>
                  </a:cxn>
                </a:cxnLst>
                <a:rect l="0" t="0" r="r" b="b"/>
                <a:pathLst>
                  <a:path w="87" h="6">
                    <a:moveTo>
                      <a:pt x="87" y="3"/>
                    </a:moveTo>
                    <a:lnTo>
                      <a:pt x="0" y="6"/>
                    </a:lnTo>
                    <a:lnTo>
                      <a:pt x="20" y="0"/>
                    </a:lnTo>
                    <a:lnTo>
                      <a:pt x="87" y="3"/>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30" name="Freeform 349"/>
              <p:cNvSpPr>
                <a:spLocks noChangeAspect="1"/>
              </p:cNvSpPr>
              <p:nvPr/>
            </p:nvSpPr>
            <p:spPr bwMode="auto">
              <a:xfrm>
                <a:off x="2778479" y="1998077"/>
                <a:ext cx="41974" cy="5007"/>
              </a:xfrm>
              <a:custGeom>
                <a:avLst/>
                <a:gdLst/>
                <a:ahLst/>
                <a:cxnLst>
                  <a:cxn ang="0">
                    <a:pos x="35" y="6"/>
                  </a:cxn>
                  <a:cxn ang="0">
                    <a:pos x="0" y="5"/>
                  </a:cxn>
                  <a:cxn ang="0">
                    <a:pos x="11" y="0"/>
                  </a:cxn>
                  <a:cxn ang="0">
                    <a:pos x="35" y="6"/>
                  </a:cxn>
                </a:cxnLst>
                <a:rect l="0" t="0" r="r" b="b"/>
                <a:pathLst>
                  <a:path w="35" h="6">
                    <a:moveTo>
                      <a:pt x="35" y="6"/>
                    </a:moveTo>
                    <a:lnTo>
                      <a:pt x="0" y="5"/>
                    </a:lnTo>
                    <a:lnTo>
                      <a:pt x="11" y="0"/>
                    </a:lnTo>
                    <a:lnTo>
                      <a:pt x="35" y="6"/>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31" name="Freeform 350"/>
              <p:cNvSpPr>
                <a:spLocks noChangeAspect="1"/>
              </p:cNvSpPr>
              <p:nvPr/>
            </p:nvSpPr>
            <p:spPr bwMode="auto">
              <a:xfrm>
                <a:off x="2409717" y="2746603"/>
                <a:ext cx="8995" cy="2502"/>
              </a:xfrm>
              <a:custGeom>
                <a:avLst/>
                <a:gdLst/>
                <a:ahLst/>
                <a:cxnLst>
                  <a:cxn ang="0">
                    <a:pos x="5" y="2"/>
                  </a:cxn>
                  <a:cxn ang="0">
                    <a:pos x="5" y="0"/>
                  </a:cxn>
                  <a:cxn ang="0">
                    <a:pos x="2" y="0"/>
                  </a:cxn>
                  <a:cxn ang="0">
                    <a:pos x="0" y="2"/>
                  </a:cxn>
                  <a:cxn ang="0">
                    <a:pos x="0" y="3"/>
                  </a:cxn>
                  <a:cxn ang="0">
                    <a:pos x="3" y="5"/>
                  </a:cxn>
                  <a:cxn ang="0">
                    <a:pos x="5" y="2"/>
                  </a:cxn>
                </a:cxnLst>
                <a:rect l="0" t="0" r="r" b="b"/>
                <a:pathLst>
                  <a:path w="5" h="5">
                    <a:moveTo>
                      <a:pt x="5" y="2"/>
                    </a:moveTo>
                    <a:lnTo>
                      <a:pt x="5" y="0"/>
                    </a:lnTo>
                    <a:lnTo>
                      <a:pt x="2" y="0"/>
                    </a:lnTo>
                    <a:lnTo>
                      <a:pt x="0" y="2"/>
                    </a:lnTo>
                    <a:lnTo>
                      <a:pt x="0" y="3"/>
                    </a:lnTo>
                    <a:lnTo>
                      <a:pt x="3" y="5"/>
                    </a:lnTo>
                    <a:lnTo>
                      <a:pt x="5" y="2"/>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32" name="Freeform 351"/>
              <p:cNvSpPr>
                <a:spLocks noChangeAspect="1"/>
              </p:cNvSpPr>
              <p:nvPr/>
            </p:nvSpPr>
            <p:spPr bwMode="auto">
              <a:xfrm>
                <a:off x="2592602" y="2461211"/>
                <a:ext cx="284814" cy="87620"/>
              </a:xfrm>
              <a:custGeom>
                <a:avLst/>
                <a:gdLst/>
                <a:ahLst/>
                <a:cxnLst>
                  <a:cxn ang="0">
                    <a:pos x="93" y="0"/>
                  </a:cxn>
                  <a:cxn ang="0">
                    <a:pos x="90" y="4"/>
                  </a:cxn>
                  <a:cxn ang="0">
                    <a:pos x="78" y="15"/>
                  </a:cxn>
                  <a:cxn ang="0">
                    <a:pos x="66" y="19"/>
                  </a:cxn>
                  <a:cxn ang="0">
                    <a:pos x="67" y="25"/>
                  </a:cxn>
                  <a:cxn ang="0">
                    <a:pos x="52" y="39"/>
                  </a:cxn>
                  <a:cxn ang="0">
                    <a:pos x="27" y="45"/>
                  </a:cxn>
                  <a:cxn ang="0">
                    <a:pos x="13" y="45"/>
                  </a:cxn>
                  <a:cxn ang="0">
                    <a:pos x="0" y="42"/>
                  </a:cxn>
                  <a:cxn ang="0">
                    <a:pos x="28" y="83"/>
                  </a:cxn>
                  <a:cxn ang="0">
                    <a:pos x="42" y="89"/>
                  </a:cxn>
                  <a:cxn ang="0">
                    <a:pos x="96" y="91"/>
                  </a:cxn>
                  <a:cxn ang="0">
                    <a:pos x="166" y="59"/>
                  </a:cxn>
                  <a:cxn ang="0">
                    <a:pos x="239" y="61"/>
                  </a:cxn>
                  <a:cxn ang="0">
                    <a:pos x="252" y="25"/>
                  </a:cxn>
                  <a:cxn ang="0">
                    <a:pos x="187" y="10"/>
                  </a:cxn>
                  <a:cxn ang="0">
                    <a:pos x="149" y="13"/>
                  </a:cxn>
                  <a:cxn ang="0">
                    <a:pos x="139" y="3"/>
                  </a:cxn>
                  <a:cxn ang="0">
                    <a:pos x="93" y="0"/>
                  </a:cxn>
                </a:cxnLst>
                <a:rect l="0" t="0" r="r" b="b"/>
                <a:pathLst>
                  <a:path w="252" h="91">
                    <a:moveTo>
                      <a:pt x="93" y="0"/>
                    </a:moveTo>
                    <a:lnTo>
                      <a:pt x="90" y="4"/>
                    </a:lnTo>
                    <a:lnTo>
                      <a:pt x="78" y="15"/>
                    </a:lnTo>
                    <a:lnTo>
                      <a:pt x="66" y="19"/>
                    </a:lnTo>
                    <a:lnTo>
                      <a:pt x="67" y="25"/>
                    </a:lnTo>
                    <a:lnTo>
                      <a:pt x="52" y="39"/>
                    </a:lnTo>
                    <a:lnTo>
                      <a:pt x="27" y="45"/>
                    </a:lnTo>
                    <a:lnTo>
                      <a:pt x="13" y="45"/>
                    </a:lnTo>
                    <a:lnTo>
                      <a:pt x="0" y="42"/>
                    </a:lnTo>
                    <a:lnTo>
                      <a:pt x="28" y="83"/>
                    </a:lnTo>
                    <a:lnTo>
                      <a:pt x="42" y="89"/>
                    </a:lnTo>
                    <a:lnTo>
                      <a:pt x="96" y="91"/>
                    </a:lnTo>
                    <a:lnTo>
                      <a:pt x="166" y="59"/>
                    </a:lnTo>
                    <a:lnTo>
                      <a:pt x="239" y="61"/>
                    </a:lnTo>
                    <a:lnTo>
                      <a:pt x="252" y="25"/>
                    </a:lnTo>
                    <a:lnTo>
                      <a:pt x="187" y="10"/>
                    </a:lnTo>
                    <a:lnTo>
                      <a:pt x="149" y="13"/>
                    </a:lnTo>
                    <a:lnTo>
                      <a:pt x="139" y="3"/>
                    </a:lnTo>
                    <a:lnTo>
                      <a:pt x="93" y="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33" name="Freeform 352"/>
              <p:cNvSpPr>
                <a:spLocks noChangeAspect="1"/>
              </p:cNvSpPr>
              <p:nvPr/>
            </p:nvSpPr>
            <p:spPr bwMode="auto">
              <a:xfrm>
                <a:off x="2457689" y="2598900"/>
                <a:ext cx="140911" cy="70097"/>
              </a:xfrm>
              <a:custGeom>
                <a:avLst/>
                <a:gdLst/>
                <a:ahLst/>
                <a:cxnLst>
                  <a:cxn ang="0">
                    <a:pos x="20" y="74"/>
                  </a:cxn>
                  <a:cxn ang="0">
                    <a:pos x="41" y="76"/>
                  </a:cxn>
                  <a:cxn ang="0">
                    <a:pos x="47" y="65"/>
                  </a:cxn>
                  <a:cxn ang="0">
                    <a:pos x="55" y="71"/>
                  </a:cxn>
                  <a:cxn ang="0">
                    <a:pos x="56" y="71"/>
                  </a:cxn>
                  <a:cxn ang="0">
                    <a:pos x="61" y="70"/>
                  </a:cxn>
                  <a:cxn ang="0">
                    <a:pos x="70" y="76"/>
                  </a:cxn>
                  <a:cxn ang="0">
                    <a:pos x="80" y="74"/>
                  </a:cxn>
                  <a:cxn ang="0">
                    <a:pos x="77" y="67"/>
                  </a:cxn>
                  <a:cxn ang="0">
                    <a:pos x="77" y="61"/>
                  </a:cxn>
                  <a:cxn ang="0">
                    <a:pos x="91" y="55"/>
                  </a:cxn>
                  <a:cxn ang="0">
                    <a:pos x="98" y="55"/>
                  </a:cxn>
                  <a:cxn ang="0">
                    <a:pos x="94" y="46"/>
                  </a:cxn>
                  <a:cxn ang="0">
                    <a:pos x="92" y="41"/>
                  </a:cxn>
                  <a:cxn ang="0">
                    <a:pos x="89" y="32"/>
                  </a:cxn>
                  <a:cxn ang="0">
                    <a:pos x="104" y="29"/>
                  </a:cxn>
                  <a:cxn ang="0">
                    <a:pos x="107" y="23"/>
                  </a:cxn>
                  <a:cxn ang="0">
                    <a:pos x="120" y="23"/>
                  </a:cxn>
                  <a:cxn ang="0">
                    <a:pos x="120" y="19"/>
                  </a:cxn>
                  <a:cxn ang="0">
                    <a:pos x="125" y="19"/>
                  </a:cxn>
                  <a:cxn ang="0">
                    <a:pos x="128" y="13"/>
                  </a:cxn>
                  <a:cxn ang="0">
                    <a:pos x="113" y="5"/>
                  </a:cxn>
                  <a:cxn ang="0">
                    <a:pos x="110" y="0"/>
                  </a:cxn>
                  <a:cxn ang="0">
                    <a:pos x="25" y="20"/>
                  </a:cxn>
                  <a:cxn ang="0">
                    <a:pos x="7" y="17"/>
                  </a:cxn>
                  <a:cxn ang="0">
                    <a:pos x="0" y="34"/>
                  </a:cxn>
                  <a:cxn ang="0">
                    <a:pos x="10" y="70"/>
                  </a:cxn>
                  <a:cxn ang="0">
                    <a:pos x="20" y="74"/>
                  </a:cxn>
                </a:cxnLst>
                <a:rect l="0" t="0" r="r" b="b"/>
                <a:pathLst>
                  <a:path w="128" h="76">
                    <a:moveTo>
                      <a:pt x="20" y="74"/>
                    </a:moveTo>
                    <a:lnTo>
                      <a:pt x="41" y="76"/>
                    </a:lnTo>
                    <a:lnTo>
                      <a:pt x="47" y="65"/>
                    </a:lnTo>
                    <a:lnTo>
                      <a:pt x="55" y="71"/>
                    </a:lnTo>
                    <a:lnTo>
                      <a:pt x="56" y="71"/>
                    </a:lnTo>
                    <a:lnTo>
                      <a:pt x="61" y="70"/>
                    </a:lnTo>
                    <a:lnTo>
                      <a:pt x="70" y="76"/>
                    </a:lnTo>
                    <a:lnTo>
                      <a:pt x="80" y="74"/>
                    </a:lnTo>
                    <a:lnTo>
                      <a:pt x="77" y="67"/>
                    </a:lnTo>
                    <a:lnTo>
                      <a:pt x="77" y="61"/>
                    </a:lnTo>
                    <a:lnTo>
                      <a:pt x="91" y="55"/>
                    </a:lnTo>
                    <a:lnTo>
                      <a:pt x="98" y="55"/>
                    </a:lnTo>
                    <a:lnTo>
                      <a:pt x="94" y="46"/>
                    </a:lnTo>
                    <a:lnTo>
                      <a:pt x="92" y="41"/>
                    </a:lnTo>
                    <a:lnTo>
                      <a:pt x="89" y="32"/>
                    </a:lnTo>
                    <a:lnTo>
                      <a:pt x="104" y="29"/>
                    </a:lnTo>
                    <a:lnTo>
                      <a:pt x="107" y="23"/>
                    </a:lnTo>
                    <a:lnTo>
                      <a:pt x="120" y="23"/>
                    </a:lnTo>
                    <a:lnTo>
                      <a:pt x="120" y="19"/>
                    </a:lnTo>
                    <a:lnTo>
                      <a:pt x="125" y="19"/>
                    </a:lnTo>
                    <a:lnTo>
                      <a:pt x="128" y="13"/>
                    </a:lnTo>
                    <a:lnTo>
                      <a:pt x="113" y="5"/>
                    </a:lnTo>
                    <a:lnTo>
                      <a:pt x="110" y="0"/>
                    </a:lnTo>
                    <a:lnTo>
                      <a:pt x="25" y="20"/>
                    </a:lnTo>
                    <a:lnTo>
                      <a:pt x="7" y="17"/>
                    </a:lnTo>
                    <a:lnTo>
                      <a:pt x="0" y="34"/>
                    </a:lnTo>
                    <a:lnTo>
                      <a:pt x="10" y="70"/>
                    </a:lnTo>
                    <a:lnTo>
                      <a:pt x="20" y="74"/>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34" name="Freeform 353"/>
              <p:cNvSpPr>
                <a:spLocks noChangeAspect="1"/>
              </p:cNvSpPr>
              <p:nvPr/>
            </p:nvSpPr>
            <p:spPr bwMode="auto">
              <a:xfrm>
                <a:off x="2292794" y="1532439"/>
                <a:ext cx="503675" cy="640878"/>
              </a:xfrm>
              <a:custGeom>
                <a:avLst/>
                <a:gdLst/>
                <a:ahLst/>
                <a:cxnLst>
                  <a:cxn ang="0">
                    <a:pos x="310" y="263"/>
                  </a:cxn>
                  <a:cxn ang="0">
                    <a:pos x="260" y="293"/>
                  </a:cxn>
                  <a:cxn ang="0">
                    <a:pos x="231" y="317"/>
                  </a:cxn>
                  <a:cxn ang="0">
                    <a:pos x="219" y="356"/>
                  </a:cxn>
                  <a:cxn ang="0">
                    <a:pos x="276" y="430"/>
                  </a:cxn>
                  <a:cxn ang="0">
                    <a:pos x="257" y="473"/>
                  </a:cxn>
                  <a:cxn ang="0">
                    <a:pos x="243" y="466"/>
                  </a:cxn>
                  <a:cxn ang="0">
                    <a:pos x="282" y="475"/>
                  </a:cxn>
                  <a:cxn ang="0">
                    <a:pos x="251" y="488"/>
                  </a:cxn>
                  <a:cxn ang="0">
                    <a:pos x="207" y="512"/>
                  </a:cxn>
                  <a:cxn ang="0">
                    <a:pos x="219" y="524"/>
                  </a:cxn>
                  <a:cxn ang="0">
                    <a:pos x="222" y="559"/>
                  </a:cxn>
                  <a:cxn ang="0">
                    <a:pos x="210" y="596"/>
                  </a:cxn>
                  <a:cxn ang="0">
                    <a:pos x="137" y="651"/>
                  </a:cxn>
                  <a:cxn ang="0">
                    <a:pos x="85" y="676"/>
                  </a:cxn>
                  <a:cxn ang="0">
                    <a:pos x="63" y="605"/>
                  </a:cxn>
                  <a:cxn ang="0">
                    <a:pos x="28" y="533"/>
                  </a:cxn>
                  <a:cxn ang="0">
                    <a:pos x="13" y="530"/>
                  </a:cxn>
                  <a:cxn ang="0">
                    <a:pos x="7" y="494"/>
                  </a:cxn>
                  <a:cxn ang="0">
                    <a:pos x="37" y="402"/>
                  </a:cxn>
                  <a:cxn ang="0">
                    <a:pos x="52" y="374"/>
                  </a:cxn>
                  <a:cxn ang="0">
                    <a:pos x="21" y="308"/>
                  </a:cxn>
                  <a:cxn ang="0">
                    <a:pos x="54" y="238"/>
                  </a:cxn>
                  <a:cxn ang="0">
                    <a:pos x="67" y="214"/>
                  </a:cxn>
                  <a:cxn ang="0">
                    <a:pos x="89" y="139"/>
                  </a:cxn>
                  <a:cxn ang="0">
                    <a:pos x="140" y="103"/>
                  </a:cxn>
                  <a:cxn ang="0">
                    <a:pos x="209" y="44"/>
                  </a:cxn>
                  <a:cxn ang="0">
                    <a:pos x="274" y="27"/>
                  </a:cxn>
                  <a:cxn ang="0">
                    <a:pos x="288" y="0"/>
                  </a:cxn>
                  <a:cxn ang="0">
                    <a:pos x="428" y="109"/>
                  </a:cxn>
                  <a:cxn ang="0">
                    <a:pos x="395" y="153"/>
                  </a:cxn>
                  <a:cxn ang="0">
                    <a:pos x="377" y="168"/>
                  </a:cxn>
                  <a:cxn ang="0">
                    <a:pos x="349" y="178"/>
                  </a:cxn>
                  <a:cxn ang="0">
                    <a:pos x="355" y="227"/>
                  </a:cxn>
                </a:cxnLst>
                <a:rect l="0" t="0" r="r" b="b"/>
                <a:pathLst>
                  <a:path w="446" h="679">
                    <a:moveTo>
                      <a:pt x="355" y="227"/>
                    </a:moveTo>
                    <a:lnTo>
                      <a:pt x="310" y="263"/>
                    </a:lnTo>
                    <a:lnTo>
                      <a:pt x="277" y="282"/>
                    </a:lnTo>
                    <a:lnTo>
                      <a:pt x="260" y="293"/>
                    </a:lnTo>
                    <a:lnTo>
                      <a:pt x="236" y="296"/>
                    </a:lnTo>
                    <a:lnTo>
                      <a:pt x="231" y="317"/>
                    </a:lnTo>
                    <a:lnTo>
                      <a:pt x="222" y="326"/>
                    </a:lnTo>
                    <a:lnTo>
                      <a:pt x="219" y="356"/>
                    </a:lnTo>
                    <a:lnTo>
                      <a:pt x="233" y="409"/>
                    </a:lnTo>
                    <a:lnTo>
                      <a:pt x="276" y="430"/>
                    </a:lnTo>
                    <a:lnTo>
                      <a:pt x="295" y="451"/>
                    </a:lnTo>
                    <a:lnTo>
                      <a:pt x="257" y="473"/>
                    </a:lnTo>
                    <a:lnTo>
                      <a:pt x="242" y="459"/>
                    </a:lnTo>
                    <a:lnTo>
                      <a:pt x="243" y="466"/>
                    </a:lnTo>
                    <a:lnTo>
                      <a:pt x="192" y="470"/>
                    </a:lnTo>
                    <a:lnTo>
                      <a:pt x="282" y="475"/>
                    </a:lnTo>
                    <a:lnTo>
                      <a:pt x="257" y="497"/>
                    </a:lnTo>
                    <a:lnTo>
                      <a:pt x="251" y="488"/>
                    </a:lnTo>
                    <a:lnTo>
                      <a:pt x="225" y="512"/>
                    </a:lnTo>
                    <a:lnTo>
                      <a:pt x="207" y="512"/>
                    </a:lnTo>
                    <a:lnTo>
                      <a:pt x="221" y="523"/>
                    </a:lnTo>
                    <a:lnTo>
                      <a:pt x="219" y="524"/>
                    </a:lnTo>
                    <a:lnTo>
                      <a:pt x="215" y="545"/>
                    </a:lnTo>
                    <a:lnTo>
                      <a:pt x="222" y="559"/>
                    </a:lnTo>
                    <a:lnTo>
                      <a:pt x="218" y="556"/>
                    </a:lnTo>
                    <a:lnTo>
                      <a:pt x="210" y="596"/>
                    </a:lnTo>
                    <a:lnTo>
                      <a:pt x="203" y="636"/>
                    </a:lnTo>
                    <a:lnTo>
                      <a:pt x="137" y="651"/>
                    </a:lnTo>
                    <a:lnTo>
                      <a:pt x="130" y="679"/>
                    </a:lnTo>
                    <a:lnTo>
                      <a:pt x="85" y="676"/>
                    </a:lnTo>
                    <a:lnTo>
                      <a:pt x="71" y="636"/>
                    </a:lnTo>
                    <a:lnTo>
                      <a:pt x="63" y="605"/>
                    </a:lnTo>
                    <a:lnTo>
                      <a:pt x="24" y="548"/>
                    </a:lnTo>
                    <a:lnTo>
                      <a:pt x="28" y="533"/>
                    </a:lnTo>
                    <a:lnTo>
                      <a:pt x="15" y="529"/>
                    </a:lnTo>
                    <a:lnTo>
                      <a:pt x="13" y="530"/>
                    </a:lnTo>
                    <a:lnTo>
                      <a:pt x="0" y="500"/>
                    </a:lnTo>
                    <a:lnTo>
                      <a:pt x="7" y="494"/>
                    </a:lnTo>
                    <a:lnTo>
                      <a:pt x="31" y="448"/>
                    </a:lnTo>
                    <a:lnTo>
                      <a:pt x="37" y="402"/>
                    </a:lnTo>
                    <a:lnTo>
                      <a:pt x="37" y="390"/>
                    </a:lnTo>
                    <a:lnTo>
                      <a:pt x="52" y="374"/>
                    </a:lnTo>
                    <a:lnTo>
                      <a:pt x="22" y="356"/>
                    </a:lnTo>
                    <a:lnTo>
                      <a:pt x="21" y="308"/>
                    </a:lnTo>
                    <a:lnTo>
                      <a:pt x="19" y="260"/>
                    </a:lnTo>
                    <a:lnTo>
                      <a:pt x="54" y="238"/>
                    </a:lnTo>
                    <a:lnTo>
                      <a:pt x="88" y="235"/>
                    </a:lnTo>
                    <a:lnTo>
                      <a:pt x="67" y="214"/>
                    </a:lnTo>
                    <a:lnTo>
                      <a:pt x="95" y="154"/>
                    </a:lnTo>
                    <a:lnTo>
                      <a:pt x="89" y="139"/>
                    </a:lnTo>
                    <a:lnTo>
                      <a:pt x="124" y="132"/>
                    </a:lnTo>
                    <a:lnTo>
                      <a:pt x="140" y="103"/>
                    </a:lnTo>
                    <a:lnTo>
                      <a:pt x="160" y="56"/>
                    </a:lnTo>
                    <a:lnTo>
                      <a:pt x="209" y="44"/>
                    </a:lnTo>
                    <a:lnTo>
                      <a:pt x="213" y="26"/>
                    </a:lnTo>
                    <a:lnTo>
                      <a:pt x="274" y="27"/>
                    </a:lnTo>
                    <a:lnTo>
                      <a:pt x="270" y="0"/>
                    </a:lnTo>
                    <a:lnTo>
                      <a:pt x="288" y="0"/>
                    </a:lnTo>
                    <a:lnTo>
                      <a:pt x="392" y="44"/>
                    </a:lnTo>
                    <a:lnTo>
                      <a:pt x="428" y="109"/>
                    </a:lnTo>
                    <a:lnTo>
                      <a:pt x="446" y="154"/>
                    </a:lnTo>
                    <a:lnTo>
                      <a:pt x="395" y="153"/>
                    </a:lnTo>
                    <a:lnTo>
                      <a:pt x="380" y="159"/>
                    </a:lnTo>
                    <a:lnTo>
                      <a:pt x="377" y="168"/>
                    </a:lnTo>
                    <a:lnTo>
                      <a:pt x="368" y="165"/>
                    </a:lnTo>
                    <a:lnTo>
                      <a:pt x="349" y="178"/>
                    </a:lnTo>
                    <a:lnTo>
                      <a:pt x="343" y="202"/>
                    </a:lnTo>
                    <a:lnTo>
                      <a:pt x="355" y="227"/>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35" name="Freeform 354"/>
              <p:cNvSpPr>
                <a:spLocks noChangeAspect="1"/>
              </p:cNvSpPr>
              <p:nvPr/>
            </p:nvSpPr>
            <p:spPr bwMode="auto">
              <a:xfrm>
                <a:off x="2613585" y="2053150"/>
                <a:ext cx="23984" cy="40056"/>
              </a:xfrm>
              <a:custGeom>
                <a:avLst/>
                <a:gdLst/>
                <a:ahLst/>
                <a:cxnLst>
                  <a:cxn ang="0">
                    <a:pos x="23" y="0"/>
                  </a:cxn>
                  <a:cxn ang="0">
                    <a:pos x="23" y="11"/>
                  </a:cxn>
                  <a:cxn ang="0">
                    <a:pos x="14" y="36"/>
                  </a:cxn>
                  <a:cxn ang="0">
                    <a:pos x="9" y="42"/>
                  </a:cxn>
                  <a:cxn ang="0">
                    <a:pos x="0" y="22"/>
                  </a:cxn>
                  <a:cxn ang="0">
                    <a:pos x="23" y="0"/>
                  </a:cxn>
                </a:cxnLst>
                <a:rect l="0" t="0" r="r" b="b"/>
                <a:pathLst>
                  <a:path w="23" h="42">
                    <a:moveTo>
                      <a:pt x="23" y="0"/>
                    </a:moveTo>
                    <a:lnTo>
                      <a:pt x="23" y="11"/>
                    </a:lnTo>
                    <a:lnTo>
                      <a:pt x="14" y="36"/>
                    </a:lnTo>
                    <a:lnTo>
                      <a:pt x="9" y="42"/>
                    </a:lnTo>
                    <a:lnTo>
                      <a:pt x="0" y="22"/>
                    </a:lnTo>
                    <a:lnTo>
                      <a:pt x="23" y="0"/>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36" name="Freeform 355"/>
              <p:cNvSpPr>
                <a:spLocks noChangeAspect="1"/>
              </p:cNvSpPr>
              <p:nvPr/>
            </p:nvSpPr>
            <p:spPr bwMode="auto">
              <a:xfrm>
                <a:off x="2094921" y="2558844"/>
                <a:ext cx="209865" cy="85118"/>
              </a:xfrm>
              <a:custGeom>
                <a:avLst/>
                <a:gdLst/>
                <a:ahLst/>
                <a:cxnLst>
                  <a:cxn ang="0">
                    <a:pos x="177" y="55"/>
                  </a:cxn>
                  <a:cxn ang="0">
                    <a:pos x="168" y="70"/>
                  </a:cxn>
                  <a:cxn ang="0">
                    <a:pos x="137" y="70"/>
                  </a:cxn>
                  <a:cxn ang="0">
                    <a:pos x="121" y="91"/>
                  </a:cxn>
                  <a:cxn ang="0">
                    <a:pos x="92" y="68"/>
                  </a:cxn>
                  <a:cxn ang="0">
                    <a:pos x="67" y="89"/>
                  </a:cxn>
                  <a:cxn ang="0">
                    <a:pos x="40" y="92"/>
                  </a:cxn>
                  <a:cxn ang="0">
                    <a:pos x="16" y="64"/>
                  </a:cxn>
                  <a:cxn ang="0">
                    <a:pos x="0" y="74"/>
                  </a:cxn>
                  <a:cxn ang="0">
                    <a:pos x="37" y="18"/>
                  </a:cxn>
                  <a:cxn ang="0">
                    <a:pos x="46" y="12"/>
                  </a:cxn>
                  <a:cxn ang="0">
                    <a:pos x="61" y="3"/>
                  </a:cxn>
                  <a:cxn ang="0">
                    <a:pos x="104" y="0"/>
                  </a:cxn>
                  <a:cxn ang="0">
                    <a:pos x="146" y="6"/>
                  </a:cxn>
                  <a:cxn ang="0">
                    <a:pos x="144" y="21"/>
                  </a:cxn>
                  <a:cxn ang="0">
                    <a:pos x="143" y="27"/>
                  </a:cxn>
                  <a:cxn ang="0">
                    <a:pos x="143" y="31"/>
                  </a:cxn>
                  <a:cxn ang="0">
                    <a:pos x="152" y="31"/>
                  </a:cxn>
                  <a:cxn ang="0">
                    <a:pos x="186" y="40"/>
                  </a:cxn>
                  <a:cxn ang="0">
                    <a:pos x="186" y="45"/>
                  </a:cxn>
                  <a:cxn ang="0">
                    <a:pos x="177" y="55"/>
                  </a:cxn>
                </a:cxnLst>
                <a:rect l="0" t="0" r="r" b="b"/>
                <a:pathLst>
                  <a:path w="186" h="92">
                    <a:moveTo>
                      <a:pt x="177" y="55"/>
                    </a:moveTo>
                    <a:lnTo>
                      <a:pt x="168" y="70"/>
                    </a:lnTo>
                    <a:lnTo>
                      <a:pt x="137" y="70"/>
                    </a:lnTo>
                    <a:lnTo>
                      <a:pt x="121" y="91"/>
                    </a:lnTo>
                    <a:lnTo>
                      <a:pt x="92" y="68"/>
                    </a:lnTo>
                    <a:lnTo>
                      <a:pt x="67" y="89"/>
                    </a:lnTo>
                    <a:lnTo>
                      <a:pt x="40" y="92"/>
                    </a:lnTo>
                    <a:lnTo>
                      <a:pt x="16" y="64"/>
                    </a:lnTo>
                    <a:lnTo>
                      <a:pt x="0" y="74"/>
                    </a:lnTo>
                    <a:lnTo>
                      <a:pt x="37" y="18"/>
                    </a:lnTo>
                    <a:lnTo>
                      <a:pt x="46" y="12"/>
                    </a:lnTo>
                    <a:lnTo>
                      <a:pt x="61" y="3"/>
                    </a:lnTo>
                    <a:lnTo>
                      <a:pt x="104" y="0"/>
                    </a:lnTo>
                    <a:lnTo>
                      <a:pt x="146" y="6"/>
                    </a:lnTo>
                    <a:lnTo>
                      <a:pt x="144" y="21"/>
                    </a:lnTo>
                    <a:lnTo>
                      <a:pt x="143" y="27"/>
                    </a:lnTo>
                    <a:lnTo>
                      <a:pt x="143" y="31"/>
                    </a:lnTo>
                    <a:lnTo>
                      <a:pt x="152" y="31"/>
                    </a:lnTo>
                    <a:lnTo>
                      <a:pt x="186" y="40"/>
                    </a:lnTo>
                    <a:lnTo>
                      <a:pt x="186" y="45"/>
                    </a:lnTo>
                    <a:lnTo>
                      <a:pt x="177" y="55"/>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37" name="Freeform 357"/>
              <p:cNvSpPr>
                <a:spLocks noChangeAspect="1"/>
              </p:cNvSpPr>
              <p:nvPr/>
            </p:nvSpPr>
            <p:spPr bwMode="auto">
              <a:xfrm>
                <a:off x="2715522" y="2636450"/>
                <a:ext cx="221857" cy="215295"/>
              </a:xfrm>
              <a:custGeom>
                <a:avLst/>
                <a:gdLst/>
                <a:ahLst/>
                <a:cxnLst>
                  <a:cxn ang="0">
                    <a:pos x="33" y="46"/>
                  </a:cxn>
                  <a:cxn ang="0">
                    <a:pos x="33" y="49"/>
                  </a:cxn>
                  <a:cxn ang="0">
                    <a:pos x="21" y="54"/>
                  </a:cxn>
                  <a:cxn ang="0">
                    <a:pos x="17" y="65"/>
                  </a:cxn>
                  <a:cxn ang="0">
                    <a:pos x="30" y="65"/>
                  </a:cxn>
                  <a:cxn ang="0">
                    <a:pos x="32" y="73"/>
                  </a:cxn>
                  <a:cxn ang="0">
                    <a:pos x="29" y="82"/>
                  </a:cxn>
                  <a:cxn ang="0">
                    <a:pos x="21" y="91"/>
                  </a:cxn>
                  <a:cxn ang="0">
                    <a:pos x="23" y="95"/>
                  </a:cxn>
                  <a:cxn ang="0">
                    <a:pos x="30" y="101"/>
                  </a:cxn>
                  <a:cxn ang="0">
                    <a:pos x="50" y="113"/>
                  </a:cxn>
                  <a:cxn ang="0">
                    <a:pos x="33" y="121"/>
                  </a:cxn>
                  <a:cxn ang="0">
                    <a:pos x="44" y="127"/>
                  </a:cxn>
                  <a:cxn ang="0">
                    <a:pos x="45" y="140"/>
                  </a:cxn>
                  <a:cxn ang="0">
                    <a:pos x="20" y="145"/>
                  </a:cxn>
                  <a:cxn ang="0">
                    <a:pos x="30" y="154"/>
                  </a:cxn>
                  <a:cxn ang="0">
                    <a:pos x="24" y="159"/>
                  </a:cxn>
                  <a:cxn ang="0">
                    <a:pos x="17" y="154"/>
                  </a:cxn>
                  <a:cxn ang="0">
                    <a:pos x="6" y="168"/>
                  </a:cxn>
                  <a:cxn ang="0">
                    <a:pos x="0" y="173"/>
                  </a:cxn>
                  <a:cxn ang="0">
                    <a:pos x="11" y="189"/>
                  </a:cxn>
                  <a:cxn ang="0">
                    <a:pos x="0" y="192"/>
                  </a:cxn>
                  <a:cxn ang="0">
                    <a:pos x="0" y="194"/>
                  </a:cxn>
                  <a:cxn ang="0">
                    <a:pos x="0" y="200"/>
                  </a:cxn>
                  <a:cxn ang="0">
                    <a:pos x="30" y="218"/>
                  </a:cxn>
                  <a:cxn ang="0">
                    <a:pos x="47" y="231"/>
                  </a:cxn>
                  <a:cxn ang="0">
                    <a:pos x="54" y="194"/>
                  </a:cxn>
                  <a:cxn ang="0">
                    <a:pos x="81" y="201"/>
                  </a:cxn>
                  <a:cxn ang="0">
                    <a:pos x="94" y="230"/>
                  </a:cxn>
                  <a:cxn ang="0">
                    <a:pos x="103" y="228"/>
                  </a:cxn>
                  <a:cxn ang="0">
                    <a:pos x="105" y="222"/>
                  </a:cxn>
                  <a:cxn ang="0">
                    <a:pos x="118" y="215"/>
                  </a:cxn>
                  <a:cxn ang="0">
                    <a:pos x="130" y="219"/>
                  </a:cxn>
                  <a:cxn ang="0">
                    <a:pos x="135" y="210"/>
                  </a:cxn>
                  <a:cxn ang="0">
                    <a:pos x="142" y="212"/>
                  </a:cxn>
                  <a:cxn ang="0">
                    <a:pos x="153" y="213"/>
                  </a:cxn>
                  <a:cxn ang="0">
                    <a:pos x="157" y="210"/>
                  </a:cxn>
                  <a:cxn ang="0">
                    <a:pos x="172" y="206"/>
                  </a:cxn>
                  <a:cxn ang="0">
                    <a:pos x="184" y="218"/>
                  </a:cxn>
                  <a:cxn ang="0">
                    <a:pos x="192" y="212"/>
                  </a:cxn>
                  <a:cxn ang="0">
                    <a:pos x="178" y="194"/>
                  </a:cxn>
                  <a:cxn ang="0">
                    <a:pos x="197" y="167"/>
                  </a:cxn>
                  <a:cxn ang="0">
                    <a:pos x="177" y="136"/>
                  </a:cxn>
                  <a:cxn ang="0">
                    <a:pos x="181" y="103"/>
                  </a:cxn>
                  <a:cxn ang="0">
                    <a:pos x="177" y="85"/>
                  </a:cxn>
                  <a:cxn ang="0">
                    <a:pos x="162" y="79"/>
                  </a:cxn>
                  <a:cxn ang="0">
                    <a:pos x="148" y="77"/>
                  </a:cxn>
                  <a:cxn ang="0">
                    <a:pos x="129" y="65"/>
                  </a:cxn>
                  <a:cxn ang="0">
                    <a:pos x="65" y="0"/>
                  </a:cxn>
                  <a:cxn ang="0">
                    <a:pos x="2" y="12"/>
                  </a:cxn>
                  <a:cxn ang="0">
                    <a:pos x="14" y="33"/>
                  </a:cxn>
                  <a:cxn ang="0">
                    <a:pos x="18" y="34"/>
                  </a:cxn>
                  <a:cxn ang="0">
                    <a:pos x="14" y="39"/>
                  </a:cxn>
                  <a:cxn ang="0">
                    <a:pos x="18" y="42"/>
                  </a:cxn>
                  <a:cxn ang="0">
                    <a:pos x="33" y="46"/>
                  </a:cxn>
                </a:cxnLst>
                <a:rect l="0" t="0" r="r" b="b"/>
                <a:pathLst>
                  <a:path w="197" h="231">
                    <a:moveTo>
                      <a:pt x="33" y="46"/>
                    </a:moveTo>
                    <a:lnTo>
                      <a:pt x="33" y="49"/>
                    </a:lnTo>
                    <a:lnTo>
                      <a:pt x="21" y="54"/>
                    </a:lnTo>
                    <a:lnTo>
                      <a:pt x="17" y="65"/>
                    </a:lnTo>
                    <a:lnTo>
                      <a:pt x="30" y="65"/>
                    </a:lnTo>
                    <a:lnTo>
                      <a:pt x="32" y="73"/>
                    </a:lnTo>
                    <a:lnTo>
                      <a:pt x="29" y="82"/>
                    </a:lnTo>
                    <a:lnTo>
                      <a:pt x="21" y="91"/>
                    </a:lnTo>
                    <a:lnTo>
                      <a:pt x="23" y="95"/>
                    </a:lnTo>
                    <a:lnTo>
                      <a:pt x="30" y="101"/>
                    </a:lnTo>
                    <a:lnTo>
                      <a:pt x="50" y="113"/>
                    </a:lnTo>
                    <a:lnTo>
                      <a:pt x="33" y="121"/>
                    </a:lnTo>
                    <a:lnTo>
                      <a:pt x="44" y="127"/>
                    </a:lnTo>
                    <a:lnTo>
                      <a:pt x="45" y="140"/>
                    </a:lnTo>
                    <a:lnTo>
                      <a:pt x="20" y="145"/>
                    </a:lnTo>
                    <a:lnTo>
                      <a:pt x="30" y="154"/>
                    </a:lnTo>
                    <a:lnTo>
                      <a:pt x="24" y="159"/>
                    </a:lnTo>
                    <a:lnTo>
                      <a:pt x="17" y="154"/>
                    </a:lnTo>
                    <a:lnTo>
                      <a:pt x="6" y="168"/>
                    </a:lnTo>
                    <a:lnTo>
                      <a:pt x="0" y="173"/>
                    </a:lnTo>
                    <a:lnTo>
                      <a:pt x="11" y="189"/>
                    </a:lnTo>
                    <a:lnTo>
                      <a:pt x="0" y="192"/>
                    </a:lnTo>
                    <a:lnTo>
                      <a:pt x="0" y="194"/>
                    </a:lnTo>
                    <a:lnTo>
                      <a:pt x="0" y="200"/>
                    </a:lnTo>
                    <a:lnTo>
                      <a:pt x="30" y="218"/>
                    </a:lnTo>
                    <a:lnTo>
                      <a:pt x="47" y="231"/>
                    </a:lnTo>
                    <a:lnTo>
                      <a:pt x="54" y="194"/>
                    </a:lnTo>
                    <a:lnTo>
                      <a:pt x="81" y="201"/>
                    </a:lnTo>
                    <a:lnTo>
                      <a:pt x="94" y="230"/>
                    </a:lnTo>
                    <a:lnTo>
                      <a:pt x="103" y="228"/>
                    </a:lnTo>
                    <a:lnTo>
                      <a:pt x="105" y="222"/>
                    </a:lnTo>
                    <a:lnTo>
                      <a:pt x="118" y="215"/>
                    </a:lnTo>
                    <a:lnTo>
                      <a:pt x="130" y="219"/>
                    </a:lnTo>
                    <a:lnTo>
                      <a:pt x="135" y="210"/>
                    </a:lnTo>
                    <a:lnTo>
                      <a:pt x="142" y="212"/>
                    </a:lnTo>
                    <a:lnTo>
                      <a:pt x="153" y="213"/>
                    </a:lnTo>
                    <a:lnTo>
                      <a:pt x="157" y="210"/>
                    </a:lnTo>
                    <a:lnTo>
                      <a:pt x="172" y="206"/>
                    </a:lnTo>
                    <a:lnTo>
                      <a:pt x="184" y="218"/>
                    </a:lnTo>
                    <a:lnTo>
                      <a:pt x="192" y="212"/>
                    </a:lnTo>
                    <a:lnTo>
                      <a:pt x="178" y="194"/>
                    </a:lnTo>
                    <a:lnTo>
                      <a:pt x="197" y="167"/>
                    </a:lnTo>
                    <a:lnTo>
                      <a:pt x="177" y="136"/>
                    </a:lnTo>
                    <a:lnTo>
                      <a:pt x="181" y="103"/>
                    </a:lnTo>
                    <a:lnTo>
                      <a:pt x="177" y="85"/>
                    </a:lnTo>
                    <a:lnTo>
                      <a:pt x="162" y="79"/>
                    </a:lnTo>
                    <a:lnTo>
                      <a:pt x="148" y="77"/>
                    </a:lnTo>
                    <a:lnTo>
                      <a:pt x="129" y="65"/>
                    </a:lnTo>
                    <a:lnTo>
                      <a:pt x="65" y="0"/>
                    </a:lnTo>
                    <a:lnTo>
                      <a:pt x="2" y="12"/>
                    </a:lnTo>
                    <a:lnTo>
                      <a:pt x="14" y="33"/>
                    </a:lnTo>
                    <a:lnTo>
                      <a:pt x="18" y="34"/>
                    </a:lnTo>
                    <a:lnTo>
                      <a:pt x="14" y="39"/>
                    </a:lnTo>
                    <a:lnTo>
                      <a:pt x="18" y="42"/>
                    </a:lnTo>
                    <a:lnTo>
                      <a:pt x="33" y="46"/>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38" name="Freeform 383"/>
              <p:cNvSpPr>
                <a:spLocks noChangeAspect="1"/>
              </p:cNvSpPr>
              <p:nvPr/>
            </p:nvSpPr>
            <p:spPr bwMode="auto">
              <a:xfrm>
                <a:off x="1312430" y="2175819"/>
                <a:ext cx="191876" cy="185253"/>
              </a:xfrm>
              <a:custGeom>
                <a:avLst/>
                <a:gdLst/>
                <a:ahLst/>
                <a:cxnLst>
                  <a:cxn ang="0">
                    <a:pos x="172" y="145"/>
                  </a:cxn>
                  <a:cxn ang="0">
                    <a:pos x="172" y="103"/>
                  </a:cxn>
                  <a:cxn ang="0">
                    <a:pos x="173" y="63"/>
                  </a:cxn>
                  <a:cxn ang="0">
                    <a:pos x="148" y="49"/>
                  </a:cxn>
                  <a:cxn ang="0">
                    <a:pos x="137" y="54"/>
                  </a:cxn>
                  <a:cxn ang="0">
                    <a:pos x="103" y="49"/>
                  </a:cxn>
                  <a:cxn ang="0">
                    <a:pos x="134" y="12"/>
                  </a:cxn>
                  <a:cxn ang="0">
                    <a:pos x="140" y="0"/>
                  </a:cxn>
                  <a:cxn ang="0">
                    <a:pos x="123" y="9"/>
                  </a:cxn>
                  <a:cxn ang="0">
                    <a:pos x="108" y="7"/>
                  </a:cxn>
                  <a:cxn ang="0">
                    <a:pos x="76" y="27"/>
                  </a:cxn>
                  <a:cxn ang="0">
                    <a:pos x="88" y="34"/>
                  </a:cxn>
                  <a:cxn ang="0">
                    <a:pos x="75" y="51"/>
                  </a:cxn>
                  <a:cxn ang="0">
                    <a:pos x="24" y="57"/>
                  </a:cxn>
                  <a:cxn ang="0">
                    <a:pos x="28" y="73"/>
                  </a:cxn>
                  <a:cxn ang="0">
                    <a:pos x="9" y="91"/>
                  </a:cxn>
                  <a:cxn ang="0">
                    <a:pos x="57" y="106"/>
                  </a:cxn>
                  <a:cxn ang="0">
                    <a:pos x="23" y="142"/>
                  </a:cxn>
                  <a:cxn ang="0">
                    <a:pos x="58" y="133"/>
                  </a:cxn>
                  <a:cxn ang="0">
                    <a:pos x="21" y="152"/>
                  </a:cxn>
                  <a:cxn ang="0">
                    <a:pos x="0" y="161"/>
                  </a:cxn>
                  <a:cxn ang="0">
                    <a:pos x="14" y="166"/>
                  </a:cxn>
                  <a:cxn ang="0">
                    <a:pos x="0" y="176"/>
                  </a:cxn>
                  <a:cxn ang="0">
                    <a:pos x="20" y="183"/>
                  </a:cxn>
                  <a:cxn ang="0">
                    <a:pos x="12" y="189"/>
                  </a:cxn>
                  <a:cxn ang="0">
                    <a:pos x="28" y="189"/>
                  </a:cxn>
                  <a:cxn ang="0">
                    <a:pos x="26" y="197"/>
                  </a:cxn>
                  <a:cxn ang="0">
                    <a:pos x="72" y="191"/>
                  </a:cxn>
                  <a:cxn ang="0">
                    <a:pos x="114" y="171"/>
                  </a:cxn>
                  <a:cxn ang="0">
                    <a:pos x="155" y="164"/>
                  </a:cxn>
                  <a:cxn ang="0">
                    <a:pos x="172" y="145"/>
                  </a:cxn>
                </a:cxnLst>
                <a:rect l="0" t="0" r="r" b="b"/>
                <a:pathLst>
                  <a:path w="173" h="197">
                    <a:moveTo>
                      <a:pt x="172" y="145"/>
                    </a:moveTo>
                    <a:lnTo>
                      <a:pt x="172" y="103"/>
                    </a:lnTo>
                    <a:lnTo>
                      <a:pt x="173" y="63"/>
                    </a:lnTo>
                    <a:lnTo>
                      <a:pt x="148" y="49"/>
                    </a:lnTo>
                    <a:lnTo>
                      <a:pt x="137" y="54"/>
                    </a:lnTo>
                    <a:lnTo>
                      <a:pt x="103" y="49"/>
                    </a:lnTo>
                    <a:lnTo>
                      <a:pt x="134" y="12"/>
                    </a:lnTo>
                    <a:lnTo>
                      <a:pt x="140" y="0"/>
                    </a:lnTo>
                    <a:lnTo>
                      <a:pt x="123" y="9"/>
                    </a:lnTo>
                    <a:lnTo>
                      <a:pt x="108" y="7"/>
                    </a:lnTo>
                    <a:lnTo>
                      <a:pt x="76" y="27"/>
                    </a:lnTo>
                    <a:lnTo>
                      <a:pt x="88" y="34"/>
                    </a:lnTo>
                    <a:lnTo>
                      <a:pt x="75" y="51"/>
                    </a:lnTo>
                    <a:lnTo>
                      <a:pt x="24" y="57"/>
                    </a:lnTo>
                    <a:lnTo>
                      <a:pt x="28" y="73"/>
                    </a:lnTo>
                    <a:lnTo>
                      <a:pt x="9" y="91"/>
                    </a:lnTo>
                    <a:lnTo>
                      <a:pt x="57" y="106"/>
                    </a:lnTo>
                    <a:lnTo>
                      <a:pt x="23" y="142"/>
                    </a:lnTo>
                    <a:lnTo>
                      <a:pt x="58" y="133"/>
                    </a:lnTo>
                    <a:lnTo>
                      <a:pt x="21" y="152"/>
                    </a:lnTo>
                    <a:lnTo>
                      <a:pt x="0" y="161"/>
                    </a:lnTo>
                    <a:lnTo>
                      <a:pt x="14" y="166"/>
                    </a:lnTo>
                    <a:lnTo>
                      <a:pt x="0" y="176"/>
                    </a:lnTo>
                    <a:lnTo>
                      <a:pt x="20" y="183"/>
                    </a:lnTo>
                    <a:lnTo>
                      <a:pt x="12" y="189"/>
                    </a:lnTo>
                    <a:lnTo>
                      <a:pt x="28" y="189"/>
                    </a:lnTo>
                    <a:lnTo>
                      <a:pt x="26" y="197"/>
                    </a:lnTo>
                    <a:lnTo>
                      <a:pt x="72" y="191"/>
                    </a:lnTo>
                    <a:lnTo>
                      <a:pt x="114" y="171"/>
                    </a:lnTo>
                    <a:lnTo>
                      <a:pt x="155" y="164"/>
                    </a:lnTo>
                    <a:lnTo>
                      <a:pt x="172" y="145"/>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39" name="Freeform 384"/>
              <p:cNvSpPr>
                <a:spLocks noChangeAspect="1"/>
              </p:cNvSpPr>
              <p:nvPr/>
            </p:nvSpPr>
            <p:spPr bwMode="auto">
              <a:xfrm>
                <a:off x="1525292" y="2018105"/>
                <a:ext cx="350772" cy="418074"/>
              </a:xfrm>
              <a:custGeom>
                <a:avLst/>
                <a:gdLst/>
                <a:ahLst/>
                <a:cxnLst>
                  <a:cxn ang="0">
                    <a:pos x="27" y="134"/>
                  </a:cxn>
                  <a:cxn ang="0">
                    <a:pos x="49" y="137"/>
                  </a:cxn>
                  <a:cxn ang="0">
                    <a:pos x="36" y="177"/>
                  </a:cxn>
                  <a:cxn ang="0">
                    <a:pos x="61" y="195"/>
                  </a:cxn>
                  <a:cxn ang="0">
                    <a:pos x="94" y="203"/>
                  </a:cxn>
                  <a:cxn ang="0">
                    <a:pos x="118" y="270"/>
                  </a:cxn>
                  <a:cxn ang="0">
                    <a:pos x="49" y="295"/>
                  </a:cxn>
                  <a:cxn ang="0">
                    <a:pos x="71" y="315"/>
                  </a:cxn>
                  <a:cxn ang="0">
                    <a:pos x="27" y="355"/>
                  </a:cxn>
                  <a:cxn ang="0">
                    <a:pos x="86" y="371"/>
                  </a:cxn>
                  <a:cxn ang="0">
                    <a:pos x="118" y="374"/>
                  </a:cxn>
                  <a:cxn ang="0">
                    <a:pos x="40" y="412"/>
                  </a:cxn>
                  <a:cxn ang="0">
                    <a:pos x="15" y="444"/>
                  </a:cxn>
                  <a:cxn ang="0">
                    <a:pos x="76" y="434"/>
                  </a:cxn>
                  <a:cxn ang="0">
                    <a:pos x="130" y="415"/>
                  </a:cxn>
                  <a:cxn ang="0">
                    <a:pos x="250" y="410"/>
                  </a:cxn>
                  <a:cxn ang="0">
                    <a:pos x="262" y="370"/>
                  </a:cxn>
                  <a:cxn ang="0">
                    <a:pos x="313" y="318"/>
                  </a:cxn>
                  <a:cxn ang="0">
                    <a:pos x="249" y="301"/>
                  </a:cxn>
                  <a:cxn ang="0">
                    <a:pos x="221" y="253"/>
                  </a:cxn>
                  <a:cxn ang="0">
                    <a:pos x="231" y="237"/>
                  </a:cxn>
                  <a:cxn ang="0">
                    <a:pos x="155" y="140"/>
                  </a:cxn>
                  <a:cxn ang="0">
                    <a:pos x="131" y="122"/>
                  </a:cxn>
                  <a:cxn ang="0">
                    <a:pos x="125" y="110"/>
                  </a:cxn>
                  <a:cxn ang="0">
                    <a:pos x="86" y="52"/>
                  </a:cxn>
                  <a:cxn ang="0">
                    <a:pos x="83" y="40"/>
                  </a:cxn>
                  <a:cxn ang="0">
                    <a:pos x="50" y="0"/>
                  </a:cxn>
                  <a:cxn ang="0">
                    <a:pos x="34" y="33"/>
                  </a:cxn>
                  <a:cxn ang="0">
                    <a:pos x="16" y="55"/>
                  </a:cxn>
                  <a:cxn ang="0">
                    <a:pos x="15" y="70"/>
                  </a:cxn>
                  <a:cxn ang="0">
                    <a:pos x="6" y="98"/>
                  </a:cxn>
                  <a:cxn ang="0">
                    <a:pos x="28" y="97"/>
                  </a:cxn>
                  <a:cxn ang="0">
                    <a:pos x="4" y="168"/>
                  </a:cxn>
                </a:cxnLst>
                <a:rect l="0" t="0" r="r" b="b"/>
                <a:pathLst>
                  <a:path w="313" h="444">
                    <a:moveTo>
                      <a:pt x="4" y="168"/>
                    </a:moveTo>
                    <a:lnTo>
                      <a:pt x="27" y="134"/>
                    </a:lnTo>
                    <a:lnTo>
                      <a:pt x="40" y="134"/>
                    </a:lnTo>
                    <a:lnTo>
                      <a:pt x="49" y="137"/>
                    </a:lnTo>
                    <a:lnTo>
                      <a:pt x="44" y="150"/>
                    </a:lnTo>
                    <a:lnTo>
                      <a:pt x="36" y="177"/>
                    </a:lnTo>
                    <a:lnTo>
                      <a:pt x="41" y="201"/>
                    </a:lnTo>
                    <a:lnTo>
                      <a:pt x="61" y="195"/>
                    </a:lnTo>
                    <a:lnTo>
                      <a:pt x="107" y="186"/>
                    </a:lnTo>
                    <a:lnTo>
                      <a:pt x="94" y="203"/>
                    </a:lnTo>
                    <a:lnTo>
                      <a:pt x="116" y="227"/>
                    </a:lnTo>
                    <a:lnTo>
                      <a:pt x="118" y="270"/>
                    </a:lnTo>
                    <a:lnTo>
                      <a:pt x="104" y="273"/>
                    </a:lnTo>
                    <a:lnTo>
                      <a:pt x="49" y="295"/>
                    </a:lnTo>
                    <a:lnTo>
                      <a:pt x="58" y="297"/>
                    </a:lnTo>
                    <a:lnTo>
                      <a:pt x="71" y="315"/>
                    </a:lnTo>
                    <a:lnTo>
                      <a:pt x="33" y="341"/>
                    </a:lnTo>
                    <a:lnTo>
                      <a:pt x="27" y="355"/>
                    </a:lnTo>
                    <a:lnTo>
                      <a:pt x="68" y="361"/>
                    </a:lnTo>
                    <a:lnTo>
                      <a:pt x="86" y="371"/>
                    </a:lnTo>
                    <a:lnTo>
                      <a:pt x="136" y="356"/>
                    </a:lnTo>
                    <a:lnTo>
                      <a:pt x="118" y="374"/>
                    </a:lnTo>
                    <a:lnTo>
                      <a:pt x="82" y="383"/>
                    </a:lnTo>
                    <a:lnTo>
                      <a:pt x="40" y="412"/>
                    </a:lnTo>
                    <a:lnTo>
                      <a:pt x="0" y="441"/>
                    </a:lnTo>
                    <a:lnTo>
                      <a:pt x="15" y="444"/>
                    </a:lnTo>
                    <a:lnTo>
                      <a:pt x="25" y="441"/>
                    </a:lnTo>
                    <a:lnTo>
                      <a:pt x="76" y="434"/>
                    </a:lnTo>
                    <a:lnTo>
                      <a:pt x="92" y="422"/>
                    </a:lnTo>
                    <a:lnTo>
                      <a:pt x="130" y="415"/>
                    </a:lnTo>
                    <a:lnTo>
                      <a:pt x="179" y="409"/>
                    </a:lnTo>
                    <a:lnTo>
                      <a:pt x="250" y="410"/>
                    </a:lnTo>
                    <a:lnTo>
                      <a:pt x="298" y="379"/>
                    </a:lnTo>
                    <a:lnTo>
                      <a:pt x="262" y="370"/>
                    </a:lnTo>
                    <a:lnTo>
                      <a:pt x="276" y="356"/>
                    </a:lnTo>
                    <a:lnTo>
                      <a:pt x="313" y="318"/>
                    </a:lnTo>
                    <a:lnTo>
                      <a:pt x="300" y="297"/>
                    </a:lnTo>
                    <a:lnTo>
                      <a:pt x="249" y="301"/>
                    </a:lnTo>
                    <a:lnTo>
                      <a:pt x="253" y="286"/>
                    </a:lnTo>
                    <a:lnTo>
                      <a:pt x="221" y="253"/>
                    </a:lnTo>
                    <a:lnTo>
                      <a:pt x="236" y="256"/>
                    </a:lnTo>
                    <a:lnTo>
                      <a:pt x="231" y="237"/>
                    </a:lnTo>
                    <a:lnTo>
                      <a:pt x="200" y="207"/>
                    </a:lnTo>
                    <a:lnTo>
                      <a:pt x="155" y="140"/>
                    </a:lnTo>
                    <a:lnTo>
                      <a:pt x="98" y="133"/>
                    </a:lnTo>
                    <a:lnTo>
                      <a:pt x="131" y="122"/>
                    </a:lnTo>
                    <a:lnTo>
                      <a:pt x="112" y="115"/>
                    </a:lnTo>
                    <a:lnTo>
                      <a:pt x="125" y="110"/>
                    </a:lnTo>
                    <a:lnTo>
                      <a:pt x="167" y="52"/>
                    </a:lnTo>
                    <a:lnTo>
                      <a:pt x="86" y="52"/>
                    </a:lnTo>
                    <a:lnTo>
                      <a:pt x="71" y="48"/>
                    </a:lnTo>
                    <a:lnTo>
                      <a:pt x="83" y="40"/>
                    </a:lnTo>
                    <a:lnTo>
                      <a:pt x="116" y="4"/>
                    </a:lnTo>
                    <a:lnTo>
                      <a:pt x="50" y="0"/>
                    </a:lnTo>
                    <a:lnTo>
                      <a:pt x="38" y="16"/>
                    </a:lnTo>
                    <a:lnTo>
                      <a:pt x="34" y="33"/>
                    </a:lnTo>
                    <a:lnTo>
                      <a:pt x="19" y="37"/>
                    </a:lnTo>
                    <a:lnTo>
                      <a:pt x="16" y="55"/>
                    </a:lnTo>
                    <a:lnTo>
                      <a:pt x="16" y="61"/>
                    </a:lnTo>
                    <a:lnTo>
                      <a:pt x="15" y="70"/>
                    </a:lnTo>
                    <a:lnTo>
                      <a:pt x="0" y="94"/>
                    </a:lnTo>
                    <a:lnTo>
                      <a:pt x="6" y="98"/>
                    </a:lnTo>
                    <a:lnTo>
                      <a:pt x="0" y="103"/>
                    </a:lnTo>
                    <a:lnTo>
                      <a:pt x="28" y="97"/>
                    </a:lnTo>
                    <a:lnTo>
                      <a:pt x="27" y="100"/>
                    </a:lnTo>
                    <a:lnTo>
                      <a:pt x="4" y="168"/>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40" name="Freeform 385"/>
              <p:cNvSpPr>
                <a:spLocks noChangeAspect="1"/>
              </p:cNvSpPr>
              <p:nvPr/>
            </p:nvSpPr>
            <p:spPr bwMode="auto">
              <a:xfrm>
                <a:off x="1426356" y="2178324"/>
                <a:ext cx="107932" cy="55076"/>
              </a:xfrm>
              <a:custGeom>
                <a:avLst/>
                <a:gdLst/>
                <a:ahLst/>
                <a:cxnLst>
                  <a:cxn ang="0">
                    <a:pos x="96" y="42"/>
                  </a:cxn>
                  <a:cxn ang="0">
                    <a:pos x="91" y="28"/>
                  </a:cxn>
                  <a:cxn ang="0">
                    <a:pos x="66" y="0"/>
                  </a:cxn>
                  <a:cxn ang="0">
                    <a:pos x="31" y="9"/>
                  </a:cxn>
                  <a:cxn ang="0">
                    <a:pos x="0" y="46"/>
                  </a:cxn>
                  <a:cxn ang="0">
                    <a:pos x="34" y="51"/>
                  </a:cxn>
                  <a:cxn ang="0">
                    <a:pos x="45" y="46"/>
                  </a:cxn>
                  <a:cxn ang="0">
                    <a:pos x="70" y="60"/>
                  </a:cxn>
                  <a:cxn ang="0">
                    <a:pos x="96" y="42"/>
                  </a:cxn>
                </a:cxnLst>
                <a:rect l="0" t="0" r="r" b="b"/>
                <a:pathLst>
                  <a:path w="96" h="60">
                    <a:moveTo>
                      <a:pt x="96" y="42"/>
                    </a:moveTo>
                    <a:lnTo>
                      <a:pt x="91" y="28"/>
                    </a:lnTo>
                    <a:lnTo>
                      <a:pt x="66" y="0"/>
                    </a:lnTo>
                    <a:lnTo>
                      <a:pt x="31" y="9"/>
                    </a:lnTo>
                    <a:lnTo>
                      <a:pt x="0" y="46"/>
                    </a:lnTo>
                    <a:lnTo>
                      <a:pt x="34" y="51"/>
                    </a:lnTo>
                    <a:lnTo>
                      <a:pt x="45" y="46"/>
                    </a:lnTo>
                    <a:lnTo>
                      <a:pt x="70" y="60"/>
                    </a:lnTo>
                    <a:lnTo>
                      <a:pt x="96" y="42"/>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41" name="Freeform 386"/>
              <p:cNvSpPr>
                <a:spLocks noChangeAspect="1"/>
              </p:cNvSpPr>
              <p:nvPr/>
            </p:nvSpPr>
            <p:spPr bwMode="auto">
              <a:xfrm>
                <a:off x="1495310" y="2065669"/>
                <a:ext cx="41974" cy="22530"/>
              </a:xfrm>
              <a:custGeom>
                <a:avLst/>
                <a:gdLst/>
                <a:ahLst/>
                <a:cxnLst>
                  <a:cxn ang="0">
                    <a:pos x="22" y="3"/>
                  </a:cxn>
                  <a:cxn ang="0">
                    <a:pos x="12" y="0"/>
                  </a:cxn>
                  <a:cxn ang="0">
                    <a:pos x="0" y="11"/>
                  </a:cxn>
                  <a:cxn ang="0">
                    <a:pos x="36" y="23"/>
                  </a:cxn>
                  <a:cxn ang="0">
                    <a:pos x="40" y="15"/>
                  </a:cxn>
                  <a:cxn ang="0">
                    <a:pos x="22" y="3"/>
                  </a:cxn>
                </a:cxnLst>
                <a:rect l="0" t="0" r="r" b="b"/>
                <a:pathLst>
                  <a:path w="40" h="23">
                    <a:moveTo>
                      <a:pt x="22" y="3"/>
                    </a:moveTo>
                    <a:lnTo>
                      <a:pt x="12" y="0"/>
                    </a:lnTo>
                    <a:lnTo>
                      <a:pt x="0" y="11"/>
                    </a:lnTo>
                    <a:lnTo>
                      <a:pt x="36" y="23"/>
                    </a:lnTo>
                    <a:lnTo>
                      <a:pt x="40" y="15"/>
                    </a:lnTo>
                    <a:lnTo>
                      <a:pt x="22" y="3"/>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42" name="Freeform 387"/>
              <p:cNvSpPr>
                <a:spLocks noChangeAspect="1"/>
              </p:cNvSpPr>
              <p:nvPr/>
            </p:nvSpPr>
            <p:spPr bwMode="auto">
              <a:xfrm>
                <a:off x="1480321" y="2028119"/>
                <a:ext cx="41974" cy="22530"/>
              </a:xfrm>
              <a:custGeom>
                <a:avLst/>
                <a:gdLst/>
                <a:ahLst/>
                <a:cxnLst>
                  <a:cxn ang="0">
                    <a:pos x="35" y="9"/>
                  </a:cxn>
                  <a:cxn ang="0">
                    <a:pos x="33" y="0"/>
                  </a:cxn>
                  <a:cxn ang="0">
                    <a:pos x="8" y="9"/>
                  </a:cxn>
                  <a:cxn ang="0">
                    <a:pos x="0" y="24"/>
                  </a:cxn>
                  <a:cxn ang="0">
                    <a:pos x="35" y="9"/>
                  </a:cxn>
                </a:cxnLst>
                <a:rect l="0" t="0" r="r" b="b"/>
                <a:pathLst>
                  <a:path w="35" h="24">
                    <a:moveTo>
                      <a:pt x="35" y="9"/>
                    </a:moveTo>
                    <a:lnTo>
                      <a:pt x="33" y="0"/>
                    </a:lnTo>
                    <a:lnTo>
                      <a:pt x="8" y="9"/>
                    </a:lnTo>
                    <a:lnTo>
                      <a:pt x="0" y="24"/>
                    </a:lnTo>
                    <a:lnTo>
                      <a:pt x="35" y="9"/>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43" name="Freeform 388"/>
              <p:cNvSpPr>
                <a:spLocks noChangeAspect="1"/>
              </p:cNvSpPr>
              <p:nvPr/>
            </p:nvSpPr>
            <p:spPr bwMode="auto">
              <a:xfrm>
                <a:off x="1732157" y="1922973"/>
                <a:ext cx="20987" cy="25035"/>
              </a:xfrm>
              <a:custGeom>
                <a:avLst/>
                <a:gdLst/>
                <a:ahLst/>
                <a:cxnLst>
                  <a:cxn ang="0">
                    <a:pos x="6" y="0"/>
                  </a:cxn>
                  <a:cxn ang="0">
                    <a:pos x="3" y="9"/>
                  </a:cxn>
                  <a:cxn ang="0">
                    <a:pos x="0" y="18"/>
                  </a:cxn>
                  <a:cxn ang="0">
                    <a:pos x="5" y="24"/>
                  </a:cxn>
                  <a:cxn ang="0">
                    <a:pos x="17" y="3"/>
                  </a:cxn>
                  <a:cxn ang="0">
                    <a:pos x="6" y="0"/>
                  </a:cxn>
                </a:cxnLst>
                <a:rect l="0" t="0" r="r" b="b"/>
                <a:pathLst>
                  <a:path w="17" h="24">
                    <a:moveTo>
                      <a:pt x="6" y="0"/>
                    </a:moveTo>
                    <a:lnTo>
                      <a:pt x="3" y="9"/>
                    </a:lnTo>
                    <a:lnTo>
                      <a:pt x="0" y="18"/>
                    </a:lnTo>
                    <a:lnTo>
                      <a:pt x="5" y="24"/>
                    </a:lnTo>
                    <a:lnTo>
                      <a:pt x="17" y="3"/>
                    </a:lnTo>
                    <a:lnTo>
                      <a:pt x="6" y="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44" name="Freeform 389"/>
              <p:cNvSpPr>
                <a:spLocks noChangeAspect="1"/>
              </p:cNvSpPr>
              <p:nvPr/>
            </p:nvSpPr>
            <p:spPr bwMode="auto">
              <a:xfrm>
                <a:off x="1516297" y="2118241"/>
                <a:ext cx="20987" cy="10014"/>
              </a:xfrm>
              <a:custGeom>
                <a:avLst/>
                <a:gdLst/>
                <a:ahLst/>
                <a:cxnLst>
                  <a:cxn ang="0">
                    <a:pos x="2" y="10"/>
                  </a:cxn>
                  <a:cxn ang="0">
                    <a:pos x="21" y="1"/>
                  </a:cxn>
                  <a:cxn ang="0">
                    <a:pos x="0" y="0"/>
                  </a:cxn>
                  <a:cxn ang="0">
                    <a:pos x="2" y="10"/>
                  </a:cxn>
                </a:cxnLst>
                <a:rect l="0" t="0" r="r" b="b"/>
                <a:pathLst>
                  <a:path w="21" h="10">
                    <a:moveTo>
                      <a:pt x="2" y="10"/>
                    </a:moveTo>
                    <a:lnTo>
                      <a:pt x="21" y="1"/>
                    </a:lnTo>
                    <a:lnTo>
                      <a:pt x="0" y="0"/>
                    </a:lnTo>
                    <a:lnTo>
                      <a:pt x="2" y="10"/>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45" name="Freeform 390"/>
              <p:cNvSpPr>
                <a:spLocks noChangeAspect="1"/>
              </p:cNvSpPr>
              <p:nvPr/>
            </p:nvSpPr>
            <p:spPr bwMode="auto">
              <a:xfrm>
                <a:off x="1588249" y="2268445"/>
                <a:ext cx="14989" cy="15021"/>
              </a:xfrm>
              <a:custGeom>
                <a:avLst/>
                <a:gdLst/>
                <a:ahLst/>
                <a:cxnLst>
                  <a:cxn ang="0">
                    <a:pos x="14" y="9"/>
                  </a:cxn>
                  <a:cxn ang="0">
                    <a:pos x="2" y="0"/>
                  </a:cxn>
                  <a:cxn ang="0">
                    <a:pos x="0" y="14"/>
                  </a:cxn>
                  <a:cxn ang="0">
                    <a:pos x="14" y="9"/>
                  </a:cxn>
                </a:cxnLst>
                <a:rect l="0" t="0" r="r" b="b"/>
                <a:pathLst>
                  <a:path w="14" h="14">
                    <a:moveTo>
                      <a:pt x="14" y="9"/>
                    </a:moveTo>
                    <a:lnTo>
                      <a:pt x="2" y="0"/>
                    </a:lnTo>
                    <a:lnTo>
                      <a:pt x="0" y="14"/>
                    </a:lnTo>
                    <a:lnTo>
                      <a:pt x="14" y="9"/>
                    </a:lnTo>
                    <a:close/>
                  </a:path>
                </a:pathLst>
              </a:custGeom>
              <a:grpFill/>
              <a:ln w="0">
                <a:noFill/>
                <a:prstDash val="solid"/>
                <a:round/>
              </a:ln>
            </p:spPr>
            <p:txBody>
              <a:bodyPr/>
              <a:lstStyle/>
              <a:p>
                <a:endParaRPr lang="zh-CN" altLang="en-US" dirty="0">
                  <a:solidFill>
                    <a:srgbClr val="FFFFFF"/>
                  </a:solidFill>
                  <a:latin typeface="Arial" pitchFamily="34" charset="0"/>
                  <a:cs typeface="Arial" pitchFamily="34" charset="0"/>
                </a:endParaRPr>
              </a:p>
            </p:txBody>
          </p:sp>
          <p:sp>
            <p:nvSpPr>
              <p:cNvPr id="146" name="Freeform 391"/>
              <p:cNvSpPr>
                <a:spLocks noChangeAspect="1"/>
              </p:cNvSpPr>
              <p:nvPr/>
            </p:nvSpPr>
            <p:spPr bwMode="auto">
              <a:xfrm>
                <a:off x="1870067" y="2816700"/>
                <a:ext cx="11992" cy="5007"/>
              </a:xfrm>
              <a:custGeom>
                <a:avLst/>
                <a:gdLst/>
                <a:ahLst/>
                <a:cxnLst>
                  <a:cxn ang="0">
                    <a:pos x="13" y="0"/>
                  </a:cxn>
                  <a:cxn ang="0">
                    <a:pos x="0" y="0"/>
                  </a:cxn>
                  <a:cxn ang="0">
                    <a:pos x="1" y="4"/>
                  </a:cxn>
                  <a:cxn ang="0">
                    <a:pos x="12" y="6"/>
                  </a:cxn>
                  <a:cxn ang="0">
                    <a:pos x="13" y="0"/>
                  </a:cxn>
                </a:cxnLst>
                <a:rect l="0" t="0" r="r" b="b"/>
                <a:pathLst>
                  <a:path w="13" h="6">
                    <a:moveTo>
                      <a:pt x="13" y="0"/>
                    </a:moveTo>
                    <a:lnTo>
                      <a:pt x="0" y="0"/>
                    </a:lnTo>
                    <a:lnTo>
                      <a:pt x="1" y="4"/>
                    </a:lnTo>
                    <a:lnTo>
                      <a:pt x="12" y="6"/>
                    </a:lnTo>
                    <a:lnTo>
                      <a:pt x="13" y="0"/>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47" name="Freeform 396"/>
              <p:cNvSpPr>
                <a:spLocks noChangeAspect="1"/>
              </p:cNvSpPr>
              <p:nvPr/>
            </p:nvSpPr>
            <p:spPr bwMode="auto">
              <a:xfrm>
                <a:off x="1312430" y="2846738"/>
                <a:ext cx="164895" cy="255351"/>
              </a:xfrm>
              <a:custGeom>
                <a:avLst/>
                <a:gdLst/>
                <a:ahLst/>
                <a:cxnLst>
                  <a:cxn ang="0">
                    <a:pos x="66" y="0"/>
                  </a:cxn>
                  <a:cxn ang="0">
                    <a:pos x="40" y="3"/>
                  </a:cxn>
                  <a:cxn ang="0">
                    <a:pos x="42" y="65"/>
                  </a:cxn>
                  <a:cxn ang="0">
                    <a:pos x="26" y="104"/>
                  </a:cxn>
                  <a:cxn ang="0">
                    <a:pos x="9" y="143"/>
                  </a:cxn>
                  <a:cxn ang="0">
                    <a:pos x="0" y="180"/>
                  </a:cxn>
                  <a:cxn ang="0">
                    <a:pos x="23" y="194"/>
                  </a:cxn>
                  <a:cxn ang="0">
                    <a:pos x="31" y="195"/>
                  </a:cxn>
                  <a:cxn ang="0">
                    <a:pos x="27" y="271"/>
                  </a:cxn>
                  <a:cxn ang="0">
                    <a:pos x="93" y="264"/>
                  </a:cxn>
                  <a:cxn ang="0">
                    <a:pos x="90" y="249"/>
                  </a:cxn>
                  <a:cxn ang="0">
                    <a:pos x="108" y="218"/>
                  </a:cxn>
                  <a:cxn ang="0">
                    <a:pos x="103" y="204"/>
                  </a:cxn>
                  <a:cxn ang="0">
                    <a:pos x="109" y="173"/>
                  </a:cxn>
                  <a:cxn ang="0">
                    <a:pos x="91" y="131"/>
                  </a:cxn>
                  <a:cxn ang="0">
                    <a:pos x="106" y="128"/>
                  </a:cxn>
                  <a:cxn ang="0">
                    <a:pos x="124" y="61"/>
                  </a:cxn>
                  <a:cxn ang="0">
                    <a:pos x="148" y="32"/>
                  </a:cxn>
                  <a:cxn ang="0">
                    <a:pos x="140" y="7"/>
                  </a:cxn>
                  <a:cxn ang="0">
                    <a:pos x="81" y="6"/>
                  </a:cxn>
                  <a:cxn ang="0">
                    <a:pos x="66" y="0"/>
                  </a:cxn>
                </a:cxnLst>
                <a:rect l="0" t="0" r="r" b="b"/>
                <a:pathLst>
                  <a:path w="148" h="271">
                    <a:moveTo>
                      <a:pt x="66" y="0"/>
                    </a:moveTo>
                    <a:lnTo>
                      <a:pt x="40" y="3"/>
                    </a:lnTo>
                    <a:lnTo>
                      <a:pt x="42" y="65"/>
                    </a:lnTo>
                    <a:lnTo>
                      <a:pt x="26" y="104"/>
                    </a:lnTo>
                    <a:lnTo>
                      <a:pt x="9" y="143"/>
                    </a:lnTo>
                    <a:lnTo>
                      <a:pt x="0" y="180"/>
                    </a:lnTo>
                    <a:lnTo>
                      <a:pt x="23" y="194"/>
                    </a:lnTo>
                    <a:lnTo>
                      <a:pt x="31" y="195"/>
                    </a:lnTo>
                    <a:lnTo>
                      <a:pt x="27" y="271"/>
                    </a:lnTo>
                    <a:lnTo>
                      <a:pt x="93" y="264"/>
                    </a:lnTo>
                    <a:lnTo>
                      <a:pt x="90" y="249"/>
                    </a:lnTo>
                    <a:lnTo>
                      <a:pt x="108" y="218"/>
                    </a:lnTo>
                    <a:lnTo>
                      <a:pt x="103" y="204"/>
                    </a:lnTo>
                    <a:lnTo>
                      <a:pt x="109" y="173"/>
                    </a:lnTo>
                    <a:lnTo>
                      <a:pt x="91" y="131"/>
                    </a:lnTo>
                    <a:lnTo>
                      <a:pt x="106" y="128"/>
                    </a:lnTo>
                    <a:lnTo>
                      <a:pt x="124" y="61"/>
                    </a:lnTo>
                    <a:lnTo>
                      <a:pt x="148" y="32"/>
                    </a:lnTo>
                    <a:lnTo>
                      <a:pt x="140" y="7"/>
                    </a:lnTo>
                    <a:lnTo>
                      <a:pt x="81" y="6"/>
                    </a:lnTo>
                    <a:lnTo>
                      <a:pt x="66" y="0"/>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48" name="Freeform 397"/>
              <p:cNvSpPr>
                <a:spLocks noChangeAspect="1"/>
              </p:cNvSpPr>
              <p:nvPr/>
            </p:nvSpPr>
            <p:spPr bwMode="auto">
              <a:xfrm>
                <a:off x="1342408" y="2756617"/>
                <a:ext cx="614603" cy="390535"/>
              </a:xfrm>
              <a:custGeom>
                <a:avLst/>
                <a:gdLst/>
                <a:ahLst/>
                <a:cxnLst>
                  <a:cxn ang="0">
                    <a:pos x="112" y="101"/>
                  </a:cxn>
                  <a:cxn ang="0">
                    <a:pos x="53" y="100"/>
                  </a:cxn>
                  <a:cxn ang="0">
                    <a:pos x="38" y="94"/>
                  </a:cxn>
                  <a:cxn ang="0">
                    <a:pos x="12" y="97"/>
                  </a:cxn>
                  <a:cxn ang="0">
                    <a:pos x="12" y="80"/>
                  </a:cxn>
                  <a:cxn ang="0">
                    <a:pos x="6" y="68"/>
                  </a:cxn>
                  <a:cxn ang="0">
                    <a:pos x="6" y="62"/>
                  </a:cxn>
                  <a:cxn ang="0">
                    <a:pos x="0" y="50"/>
                  </a:cxn>
                  <a:cxn ang="0">
                    <a:pos x="2" y="28"/>
                  </a:cxn>
                  <a:cxn ang="0">
                    <a:pos x="69" y="0"/>
                  </a:cxn>
                  <a:cxn ang="0">
                    <a:pos x="123" y="7"/>
                  </a:cxn>
                  <a:cxn ang="0">
                    <a:pos x="174" y="10"/>
                  </a:cxn>
                  <a:cxn ang="0">
                    <a:pos x="224" y="13"/>
                  </a:cxn>
                  <a:cxn ang="0">
                    <a:pos x="274" y="15"/>
                  </a:cxn>
                  <a:cxn ang="0">
                    <a:pos x="324" y="18"/>
                  </a:cxn>
                  <a:cxn ang="0">
                    <a:pos x="345" y="34"/>
                  </a:cxn>
                  <a:cxn ang="0">
                    <a:pos x="468" y="61"/>
                  </a:cxn>
                  <a:cxn ang="0">
                    <a:pos x="469" y="65"/>
                  </a:cxn>
                  <a:cxn ang="0">
                    <a:pos x="480" y="67"/>
                  </a:cxn>
                  <a:cxn ang="0">
                    <a:pos x="545" y="70"/>
                  </a:cxn>
                  <a:cxn ang="0">
                    <a:pos x="535" y="109"/>
                  </a:cxn>
                  <a:cxn ang="0">
                    <a:pos x="486" y="134"/>
                  </a:cxn>
                  <a:cxn ang="0">
                    <a:pos x="438" y="159"/>
                  </a:cxn>
                  <a:cxn ang="0">
                    <a:pos x="412" y="198"/>
                  </a:cxn>
                  <a:cxn ang="0">
                    <a:pos x="387" y="237"/>
                  </a:cxn>
                  <a:cxn ang="0">
                    <a:pos x="405" y="279"/>
                  </a:cxn>
                  <a:cxn ang="0">
                    <a:pos x="368" y="322"/>
                  </a:cxn>
                  <a:cxn ang="0">
                    <a:pos x="357" y="337"/>
                  </a:cxn>
                  <a:cxn ang="0">
                    <a:pos x="320" y="358"/>
                  </a:cxn>
                  <a:cxn ang="0">
                    <a:pos x="298" y="379"/>
                  </a:cxn>
                  <a:cxn ang="0">
                    <a:pos x="245" y="386"/>
                  </a:cxn>
                  <a:cxn ang="0">
                    <a:pos x="192" y="392"/>
                  </a:cxn>
                  <a:cxn ang="0">
                    <a:pos x="156" y="414"/>
                  </a:cxn>
                  <a:cxn ang="0">
                    <a:pos x="124" y="413"/>
                  </a:cxn>
                  <a:cxn ang="0">
                    <a:pos x="114" y="374"/>
                  </a:cxn>
                  <a:cxn ang="0">
                    <a:pos x="78" y="358"/>
                  </a:cxn>
                  <a:cxn ang="0">
                    <a:pos x="65" y="358"/>
                  </a:cxn>
                  <a:cxn ang="0">
                    <a:pos x="62" y="343"/>
                  </a:cxn>
                  <a:cxn ang="0">
                    <a:pos x="80" y="312"/>
                  </a:cxn>
                  <a:cxn ang="0">
                    <a:pos x="75" y="298"/>
                  </a:cxn>
                  <a:cxn ang="0">
                    <a:pos x="81" y="267"/>
                  </a:cxn>
                  <a:cxn ang="0">
                    <a:pos x="63" y="225"/>
                  </a:cxn>
                  <a:cxn ang="0">
                    <a:pos x="78" y="222"/>
                  </a:cxn>
                  <a:cxn ang="0">
                    <a:pos x="96" y="155"/>
                  </a:cxn>
                  <a:cxn ang="0">
                    <a:pos x="120" y="126"/>
                  </a:cxn>
                  <a:cxn ang="0">
                    <a:pos x="112" y="101"/>
                  </a:cxn>
                </a:cxnLst>
                <a:rect l="0" t="0" r="r" b="b"/>
                <a:pathLst>
                  <a:path w="545" h="414">
                    <a:moveTo>
                      <a:pt x="112" y="101"/>
                    </a:moveTo>
                    <a:lnTo>
                      <a:pt x="53" y="100"/>
                    </a:lnTo>
                    <a:lnTo>
                      <a:pt x="38" y="94"/>
                    </a:lnTo>
                    <a:lnTo>
                      <a:pt x="12" y="97"/>
                    </a:lnTo>
                    <a:lnTo>
                      <a:pt x="12" y="80"/>
                    </a:lnTo>
                    <a:lnTo>
                      <a:pt x="6" y="68"/>
                    </a:lnTo>
                    <a:lnTo>
                      <a:pt x="6" y="62"/>
                    </a:lnTo>
                    <a:lnTo>
                      <a:pt x="0" y="50"/>
                    </a:lnTo>
                    <a:lnTo>
                      <a:pt x="2" y="28"/>
                    </a:lnTo>
                    <a:lnTo>
                      <a:pt x="69" y="0"/>
                    </a:lnTo>
                    <a:lnTo>
                      <a:pt x="123" y="7"/>
                    </a:lnTo>
                    <a:lnTo>
                      <a:pt x="174" y="10"/>
                    </a:lnTo>
                    <a:lnTo>
                      <a:pt x="224" y="13"/>
                    </a:lnTo>
                    <a:lnTo>
                      <a:pt x="274" y="15"/>
                    </a:lnTo>
                    <a:lnTo>
                      <a:pt x="324" y="18"/>
                    </a:lnTo>
                    <a:lnTo>
                      <a:pt x="345" y="34"/>
                    </a:lnTo>
                    <a:lnTo>
                      <a:pt x="468" y="61"/>
                    </a:lnTo>
                    <a:lnTo>
                      <a:pt x="469" y="65"/>
                    </a:lnTo>
                    <a:lnTo>
                      <a:pt x="480" y="67"/>
                    </a:lnTo>
                    <a:lnTo>
                      <a:pt x="545" y="70"/>
                    </a:lnTo>
                    <a:lnTo>
                      <a:pt x="535" y="109"/>
                    </a:lnTo>
                    <a:lnTo>
                      <a:pt x="486" y="134"/>
                    </a:lnTo>
                    <a:lnTo>
                      <a:pt x="438" y="159"/>
                    </a:lnTo>
                    <a:lnTo>
                      <a:pt x="412" y="198"/>
                    </a:lnTo>
                    <a:lnTo>
                      <a:pt x="387" y="237"/>
                    </a:lnTo>
                    <a:lnTo>
                      <a:pt x="405" y="279"/>
                    </a:lnTo>
                    <a:lnTo>
                      <a:pt x="368" y="322"/>
                    </a:lnTo>
                    <a:lnTo>
                      <a:pt x="357" y="337"/>
                    </a:lnTo>
                    <a:lnTo>
                      <a:pt x="320" y="358"/>
                    </a:lnTo>
                    <a:lnTo>
                      <a:pt x="298" y="379"/>
                    </a:lnTo>
                    <a:lnTo>
                      <a:pt x="245" y="386"/>
                    </a:lnTo>
                    <a:lnTo>
                      <a:pt x="192" y="392"/>
                    </a:lnTo>
                    <a:lnTo>
                      <a:pt x="156" y="414"/>
                    </a:lnTo>
                    <a:lnTo>
                      <a:pt x="124" y="413"/>
                    </a:lnTo>
                    <a:lnTo>
                      <a:pt x="114" y="374"/>
                    </a:lnTo>
                    <a:lnTo>
                      <a:pt x="78" y="358"/>
                    </a:lnTo>
                    <a:lnTo>
                      <a:pt x="65" y="358"/>
                    </a:lnTo>
                    <a:lnTo>
                      <a:pt x="62" y="343"/>
                    </a:lnTo>
                    <a:lnTo>
                      <a:pt x="80" y="312"/>
                    </a:lnTo>
                    <a:lnTo>
                      <a:pt x="75" y="298"/>
                    </a:lnTo>
                    <a:lnTo>
                      <a:pt x="81" y="267"/>
                    </a:lnTo>
                    <a:lnTo>
                      <a:pt x="63" y="225"/>
                    </a:lnTo>
                    <a:lnTo>
                      <a:pt x="78" y="222"/>
                    </a:lnTo>
                    <a:lnTo>
                      <a:pt x="96" y="155"/>
                    </a:lnTo>
                    <a:lnTo>
                      <a:pt x="120" y="126"/>
                    </a:lnTo>
                    <a:lnTo>
                      <a:pt x="112" y="101"/>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sp>
            <p:nvSpPr>
              <p:cNvPr id="149" name="Freeform 398"/>
              <p:cNvSpPr>
                <a:spLocks noChangeAspect="1"/>
              </p:cNvSpPr>
              <p:nvPr/>
            </p:nvSpPr>
            <p:spPr bwMode="auto">
              <a:xfrm>
                <a:off x="1921035" y="2956891"/>
                <a:ext cx="50969" cy="25035"/>
              </a:xfrm>
              <a:custGeom>
                <a:avLst/>
                <a:gdLst/>
                <a:ahLst/>
                <a:cxnLst>
                  <a:cxn ang="0">
                    <a:pos x="47" y="7"/>
                  </a:cxn>
                  <a:cxn ang="0">
                    <a:pos x="24" y="26"/>
                  </a:cxn>
                  <a:cxn ang="0">
                    <a:pos x="0" y="10"/>
                  </a:cxn>
                  <a:cxn ang="0">
                    <a:pos x="32" y="0"/>
                  </a:cxn>
                  <a:cxn ang="0">
                    <a:pos x="47" y="7"/>
                  </a:cxn>
                </a:cxnLst>
                <a:rect l="0" t="0" r="r" b="b"/>
                <a:pathLst>
                  <a:path w="47" h="26">
                    <a:moveTo>
                      <a:pt x="47" y="7"/>
                    </a:moveTo>
                    <a:lnTo>
                      <a:pt x="24" y="26"/>
                    </a:lnTo>
                    <a:lnTo>
                      <a:pt x="0" y="10"/>
                    </a:lnTo>
                    <a:lnTo>
                      <a:pt x="32" y="0"/>
                    </a:lnTo>
                    <a:lnTo>
                      <a:pt x="47" y="7"/>
                    </a:lnTo>
                    <a:close/>
                  </a:path>
                </a:pathLst>
              </a:custGeom>
              <a:grpFill/>
              <a:ln w="0" cap="flat" cmpd="sng">
                <a:noFill/>
                <a:prstDash val="solid"/>
                <a:round/>
                <a:headEnd type="none" w="med" len="med"/>
                <a:tailEnd type="none" w="med" len="med"/>
              </a:ln>
              <a:effectLst/>
            </p:spPr>
            <p:txBody>
              <a:bodyPr/>
              <a:lstStyle/>
              <a:p>
                <a:endParaRPr lang="zh-CN" altLang="en-US" dirty="0">
                  <a:solidFill>
                    <a:srgbClr val="FFFFFF"/>
                  </a:solidFill>
                  <a:latin typeface="Arial" pitchFamily="34" charset="0"/>
                  <a:cs typeface="Arial" pitchFamily="34" charset="0"/>
                </a:endParaRPr>
              </a:p>
            </p:txBody>
          </p:sp>
        </p:grpSp>
        <p:sp>
          <p:nvSpPr>
            <p:cNvPr id="43" name="椭圆 301"/>
            <p:cNvSpPr/>
            <p:nvPr/>
          </p:nvSpPr>
          <p:spPr bwMode="auto">
            <a:xfrm>
              <a:off x="4340594" y="3596471"/>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44" name="Text Box 10"/>
            <p:cNvSpPr txBox="1">
              <a:spLocks noChangeArrowheads="1"/>
            </p:cNvSpPr>
            <p:nvPr/>
          </p:nvSpPr>
          <p:spPr bwMode="auto">
            <a:xfrm>
              <a:off x="696263" y="3620190"/>
              <a:ext cx="1879718" cy="537264"/>
            </a:xfrm>
            <a:prstGeom prst="rect">
              <a:avLst/>
            </a:prstGeom>
            <a:noFill/>
            <a:ln w="9525">
              <a:noFill/>
              <a:miter lim="800000"/>
            </a:ln>
          </p:spPr>
          <p:txBody>
            <a:bodyPr wrap="square">
              <a:spAutoFit/>
            </a:bodyPr>
            <a:lstStyle/>
            <a:p>
              <a:pPr algn="r" latinLnBrk="1"/>
              <a:r>
                <a:rPr lang="de-DE" sz="1200" dirty="0" smtClean="0">
                  <a:solidFill>
                    <a:srgbClr val="4D4D4D"/>
                  </a:solidFill>
                  <a:latin typeface="Arial" pitchFamily="34" charset="0"/>
                  <a:cs typeface="Arial" pitchFamily="34" charset="0"/>
                </a:rPr>
                <a:t>Ipswich</a:t>
              </a:r>
            </a:p>
            <a:p>
              <a:pPr algn="r" latinLnBrk="1"/>
              <a:r>
                <a:rPr lang="de-DE" sz="1200" dirty="0" smtClean="0">
                  <a:solidFill>
                    <a:srgbClr val="4D4D4D"/>
                  </a:solidFill>
                  <a:latin typeface="Arial" pitchFamily="34" charset="0"/>
                  <a:cs typeface="Arial" pitchFamily="34" charset="0"/>
                </a:rPr>
                <a:t>Optoelectronics</a:t>
              </a:r>
            </a:p>
          </p:txBody>
        </p:sp>
        <p:sp>
          <p:nvSpPr>
            <p:cNvPr id="45" name="Text Box 10"/>
            <p:cNvSpPr txBox="1">
              <a:spLocks noChangeArrowheads="1"/>
            </p:cNvSpPr>
            <p:nvPr/>
          </p:nvSpPr>
          <p:spPr bwMode="auto">
            <a:xfrm>
              <a:off x="608855" y="3127986"/>
              <a:ext cx="2052637" cy="537264"/>
            </a:xfrm>
            <a:prstGeom prst="rect">
              <a:avLst/>
            </a:prstGeom>
            <a:noFill/>
            <a:ln w="9525">
              <a:noFill/>
              <a:miter lim="800000"/>
            </a:ln>
          </p:spPr>
          <p:txBody>
            <a:bodyPr>
              <a:spAutoFit/>
            </a:bodyPr>
            <a:lstStyle/>
            <a:p>
              <a:pPr algn="r" latinLnBrk="1"/>
              <a:r>
                <a:rPr lang="de-DE" sz="1200" dirty="0" smtClean="0">
                  <a:solidFill>
                    <a:srgbClr val="4D4D4D"/>
                  </a:solidFill>
                  <a:latin typeface="Arial" pitchFamily="34" charset="0"/>
                  <a:cs typeface="Arial" pitchFamily="34" charset="0"/>
                </a:rPr>
                <a:t>Dublin &amp; Cork</a:t>
              </a:r>
            </a:p>
            <a:p>
              <a:pPr algn="r" latinLnBrk="1"/>
              <a:r>
                <a:rPr lang="de-DE" sz="1200" dirty="0" smtClean="0">
                  <a:solidFill>
                    <a:srgbClr val="4D4D4D"/>
                  </a:solidFill>
                  <a:latin typeface="Arial" pitchFamily="34" charset="0"/>
                  <a:cs typeface="Arial" pitchFamily="34" charset="0"/>
                </a:rPr>
                <a:t>OSS &amp;BSS</a:t>
              </a:r>
              <a:endParaRPr lang="de-DE" altLang="en-US" sz="1200" dirty="0" smtClean="0">
                <a:solidFill>
                  <a:srgbClr val="4D4D4D"/>
                </a:solidFill>
                <a:latin typeface="Arial" pitchFamily="34" charset="0"/>
                <a:ea typeface="华文细黑" panose="02010600040101010101" pitchFamily="2" charset="-122"/>
                <a:cs typeface="Arial" pitchFamily="34" charset="0"/>
              </a:endParaRPr>
            </a:p>
          </p:txBody>
        </p:sp>
        <p:sp>
          <p:nvSpPr>
            <p:cNvPr id="46" name="Text Box 10"/>
            <p:cNvSpPr txBox="1">
              <a:spLocks noChangeArrowheads="1"/>
            </p:cNvSpPr>
            <p:nvPr/>
          </p:nvSpPr>
          <p:spPr bwMode="auto">
            <a:xfrm>
              <a:off x="7985762" y="4218184"/>
              <a:ext cx="3023361" cy="752169"/>
            </a:xfrm>
            <a:prstGeom prst="rect">
              <a:avLst/>
            </a:prstGeom>
            <a:noFill/>
            <a:ln w="9525">
              <a:noFill/>
              <a:miter lim="800000"/>
            </a:ln>
          </p:spPr>
          <p:txBody>
            <a:bodyPr wrap="square">
              <a:spAutoFit/>
            </a:bodyPr>
            <a:lstStyle/>
            <a:p>
              <a:pPr latinLnBrk="1"/>
              <a:r>
                <a:rPr lang="de-DE" sz="1200" dirty="0" smtClean="0">
                  <a:solidFill>
                    <a:srgbClr val="4D4D4D"/>
                  </a:solidFill>
                  <a:latin typeface="Arial" pitchFamily="34" charset="0"/>
                  <a:cs typeface="Arial" pitchFamily="34" charset="0"/>
                </a:rPr>
                <a:t>Munich</a:t>
              </a:r>
            </a:p>
            <a:p>
              <a:pPr latinLnBrk="1"/>
              <a:r>
                <a:rPr lang="en-US" sz="1200" dirty="0" smtClean="0">
                  <a:solidFill>
                    <a:srgbClr val="4D4D4D"/>
                  </a:solidFill>
                  <a:latin typeface="Arial" pitchFamily="34" charset="0"/>
                  <a:cs typeface="Arial" pitchFamily="34" charset="0"/>
                </a:rPr>
                <a:t>5G, hardware and engineering, Engineering Test Center</a:t>
              </a:r>
              <a:r>
                <a:rPr lang="en-US" altLang="ko-KR" sz="1200" dirty="0" smtClean="0">
                  <a:solidFill>
                    <a:srgbClr val="4D4D4D"/>
                  </a:solidFill>
                  <a:latin typeface="Arial" pitchFamily="34" charset="0"/>
                  <a:cs typeface="Arial" pitchFamily="34" charset="0"/>
                </a:rPr>
                <a:t>, cyber se</a:t>
              </a:r>
              <a:r>
                <a:rPr lang="en-US" sz="1200" dirty="0" smtClean="0">
                  <a:solidFill>
                    <a:srgbClr val="4D4D4D"/>
                  </a:solidFill>
                  <a:latin typeface="Arial" pitchFamily="34" charset="0"/>
                  <a:cs typeface="Arial" pitchFamily="34" charset="0"/>
                </a:rPr>
                <a:t>curity</a:t>
              </a:r>
              <a:endParaRPr lang="en-US" altLang="en-US" sz="1200" dirty="0" smtClean="0">
                <a:solidFill>
                  <a:srgbClr val="4D4D4D"/>
                </a:solidFill>
                <a:latin typeface="Arial" pitchFamily="34" charset="0"/>
                <a:ea typeface="华文细黑" panose="02010600040101010101" pitchFamily="2" charset="-122"/>
                <a:cs typeface="Arial" pitchFamily="34" charset="0"/>
              </a:endParaRPr>
            </a:p>
          </p:txBody>
        </p:sp>
        <p:pic>
          <p:nvPicPr>
            <p:cNvPr id="47" name="Picture 20" descr="C:\Users\qqq\Desktop\美化55\线2.PNG"/>
            <p:cNvPicPr>
              <a:picLocks noChangeAspect="1" noChangeArrowheads="1"/>
            </p:cNvPicPr>
            <p:nvPr/>
          </p:nvPicPr>
          <p:blipFill>
            <a:blip r:embed="rId3" cstate="screen"/>
            <a:srcRect/>
            <a:stretch>
              <a:fillRect/>
            </a:stretch>
          </p:blipFill>
          <p:spPr bwMode="auto">
            <a:xfrm rot="564676">
              <a:off x="5012003" y="3704964"/>
              <a:ext cx="3720513" cy="855267"/>
            </a:xfrm>
            <a:prstGeom prst="rect">
              <a:avLst/>
            </a:prstGeom>
            <a:noFill/>
            <a:ln w="9525">
              <a:noFill/>
              <a:miter lim="800000"/>
              <a:headEnd/>
              <a:tailEnd/>
            </a:ln>
          </p:spPr>
        </p:pic>
        <p:pic>
          <p:nvPicPr>
            <p:cNvPr id="48" name="Picture 20" descr="C:\Users\qqq\Desktop\美化55\线2.PNG"/>
            <p:cNvPicPr>
              <a:picLocks noChangeAspect="1" noChangeArrowheads="1"/>
            </p:cNvPicPr>
            <p:nvPr/>
          </p:nvPicPr>
          <p:blipFill>
            <a:blip r:embed="rId4" cstate="screen"/>
            <a:srcRect/>
            <a:stretch>
              <a:fillRect/>
            </a:stretch>
          </p:blipFill>
          <p:spPr bwMode="auto">
            <a:xfrm rot="1200784">
              <a:off x="3040216" y="3177804"/>
              <a:ext cx="1309434" cy="643239"/>
            </a:xfrm>
            <a:prstGeom prst="rect">
              <a:avLst/>
            </a:prstGeom>
            <a:noFill/>
            <a:ln w="9525">
              <a:noFill/>
              <a:miter lim="800000"/>
              <a:headEnd/>
              <a:tailEnd/>
            </a:ln>
          </p:spPr>
        </p:pic>
        <p:sp>
          <p:nvSpPr>
            <p:cNvPr id="49" name="Text Box 10"/>
            <p:cNvSpPr txBox="1">
              <a:spLocks noChangeArrowheads="1"/>
            </p:cNvSpPr>
            <p:nvPr/>
          </p:nvSpPr>
          <p:spPr bwMode="auto">
            <a:xfrm>
              <a:off x="6729598" y="4471389"/>
              <a:ext cx="2052637" cy="773659"/>
            </a:xfrm>
            <a:prstGeom prst="rect">
              <a:avLst/>
            </a:prstGeom>
            <a:noFill/>
            <a:ln w="9525">
              <a:noFill/>
              <a:miter lim="800000"/>
            </a:ln>
          </p:spPr>
          <p:txBody>
            <a:bodyPr>
              <a:spAutoFit/>
            </a:bodyPr>
            <a:lstStyle/>
            <a:p>
              <a:pPr latinLnBrk="1"/>
              <a:r>
                <a:rPr lang="de-DE" sz="1200" dirty="0" smtClean="0">
                  <a:solidFill>
                    <a:srgbClr val="4D4D4D"/>
                  </a:solidFill>
                  <a:latin typeface="Arial" pitchFamily="34" charset="0"/>
                  <a:cs typeface="Arial" pitchFamily="34" charset="0"/>
                </a:rPr>
                <a:t>Milan</a:t>
              </a:r>
            </a:p>
            <a:p>
              <a:pPr latinLnBrk="1"/>
              <a:r>
                <a:rPr lang="de-DE" sz="1200" dirty="0" smtClean="0">
                  <a:solidFill>
                    <a:srgbClr val="4D4D4D"/>
                  </a:solidFill>
                  <a:latin typeface="Arial" pitchFamily="34" charset="0"/>
                  <a:cs typeface="Arial" pitchFamily="34" charset="0"/>
                </a:rPr>
                <a:t>Microwave</a:t>
              </a:r>
            </a:p>
            <a:p>
              <a:pPr marL="159608" indent="-159608" algn="ctr">
                <a:lnSpc>
                  <a:spcPct val="60000"/>
                </a:lnSpc>
                <a:spcBef>
                  <a:spcPct val="50000"/>
                </a:spcBef>
                <a:defRPr/>
              </a:pPr>
              <a:endParaRPr lang="zh-CN" altLang="en-US" sz="1200" dirty="0">
                <a:solidFill>
                  <a:srgbClr val="1C1C1C"/>
                </a:solidFill>
                <a:latin typeface="Arial" pitchFamily="34" charset="0"/>
                <a:ea typeface="华文细黑" panose="02010600040101010101" pitchFamily="2" charset="-122"/>
                <a:cs typeface="Arial" pitchFamily="34" charset="0"/>
              </a:endParaRPr>
            </a:p>
          </p:txBody>
        </p:sp>
        <p:pic>
          <p:nvPicPr>
            <p:cNvPr id="50" name="Picture 20" descr="C:\Users\qqq\Desktop\美化55\线2.PNG"/>
            <p:cNvPicPr>
              <a:picLocks noChangeAspect="1" noChangeArrowheads="1"/>
            </p:cNvPicPr>
            <p:nvPr/>
          </p:nvPicPr>
          <p:blipFill>
            <a:blip r:embed="rId3" cstate="screen"/>
            <a:srcRect/>
            <a:stretch>
              <a:fillRect/>
            </a:stretch>
          </p:blipFill>
          <p:spPr bwMode="auto">
            <a:xfrm rot="840454">
              <a:off x="5023511" y="3984470"/>
              <a:ext cx="2500947" cy="864261"/>
            </a:xfrm>
            <a:prstGeom prst="rect">
              <a:avLst/>
            </a:prstGeom>
            <a:noFill/>
            <a:ln w="9525">
              <a:noFill/>
              <a:miter lim="800000"/>
              <a:headEnd/>
              <a:tailEnd/>
            </a:ln>
          </p:spPr>
        </p:pic>
        <p:sp>
          <p:nvSpPr>
            <p:cNvPr id="51" name="Text Box 10"/>
            <p:cNvSpPr txBox="1">
              <a:spLocks noChangeArrowheads="1"/>
            </p:cNvSpPr>
            <p:nvPr/>
          </p:nvSpPr>
          <p:spPr bwMode="auto">
            <a:xfrm>
              <a:off x="9058567" y="3123660"/>
              <a:ext cx="2243139" cy="752169"/>
            </a:xfrm>
            <a:prstGeom prst="rect">
              <a:avLst/>
            </a:prstGeom>
            <a:noFill/>
            <a:ln w="9525">
              <a:noFill/>
              <a:miter lim="800000"/>
            </a:ln>
          </p:spPr>
          <p:txBody>
            <a:bodyPr wrap="square">
              <a:spAutoFit/>
            </a:bodyPr>
            <a:lstStyle/>
            <a:p>
              <a:pPr latinLnBrk="1"/>
              <a:r>
                <a:rPr lang="de-DE" sz="1200" dirty="0" smtClean="0">
                  <a:solidFill>
                    <a:srgbClr val="4D4D4D"/>
                  </a:solidFill>
                  <a:latin typeface="Arial" pitchFamily="34" charset="0"/>
                  <a:cs typeface="Arial" pitchFamily="34" charset="0"/>
                </a:rPr>
                <a:t>Louvain-la-Neuve</a:t>
              </a:r>
            </a:p>
            <a:p>
              <a:pPr latinLnBrk="1"/>
              <a:r>
                <a:rPr lang="en-US" sz="1200" dirty="0" smtClean="0">
                  <a:solidFill>
                    <a:srgbClr val="4D4D4D"/>
                  </a:solidFill>
                  <a:latin typeface="Arial" pitchFamily="34" charset="0"/>
                  <a:cs typeface="Arial" pitchFamily="34" charset="0"/>
                </a:rPr>
                <a:t>Application software </a:t>
              </a:r>
            </a:p>
            <a:p>
              <a:pPr latinLnBrk="1"/>
              <a:r>
                <a:rPr lang="en-US" sz="1200" dirty="0" smtClean="0">
                  <a:solidFill>
                    <a:srgbClr val="4D4D4D"/>
                  </a:solidFill>
                  <a:latin typeface="Arial" pitchFamily="34" charset="0"/>
                  <a:cs typeface="Arial" pitchFamily="34" charset="0"/>
                </a:rPr>
                <a:t>architecture</a:t>
              </a:r>
              <a:endParaRPr lang="en-US" altLang="en-US" sz="1200" dirty="0" smtClean="0">
                <a:solidFill>
                  <a:srgbClr val="4D4D4D"/>
                </a:solidFill>
                <a:latin typeface="Arial" pitchFamily="34" charset="0"/>
                <a:ea typeface="华文细黑" panose="02010600040101010101" pitchFamily="2" charset="-122"/>
                <a:cs typeface="Arial" pitchFamily="34" charset="0"/>
              </a:endParaRPr>
            </a:p>
          </p:txBody>
        </p:sp>
        <p:pic>
          <p:nvPicPr>
            <p:cNvPr id="52" name="Picture 20" descr="C:\Users\qqq\Desktop\美化55\线2.PNG"/>
            <p:cNvPicPr>
              <a:picLocks noChangeAspect="1" noChangeArrowheads="1"/>
            </p:cNvPicPr>
            <p:nvPr/>
          </p:nvPicPr>
          <p:blipFill>
            <a:blip r:embed="rId2" cstate="screen"/>
            <a:srcRect/>
            <a:stretch>
              <a:fillRect/>
            </a:stretch>
          </p:blipFill>
          <p:spPr bwMode="auto">
            <a:xfrm rot="1178998">
              <a:off x="3385516" y="3717616"/>
              <a:ext cx="1415328" cy="679196"/>
            </a:xfrm>
            <a:prstGeom prst="rect">
              <a:avLst/>
            </a:prstGeom>
            <a:noFill/>
            <a:ln w="9525">
              <a:noFill/>
              <a:miter lim="800000"/>
              <a:headEnd/>
              <a:tailEnd/>
            </a:ln>
          </p:spPr>
        </p:pic>
        <p:sp>
          <p:nvSpPr>
            <p:cNvPr id="53" name="Text Box 10"/>
            <p:cNvSpPr txBox="1">
              <a:spLocks noChangeArrowheads="1"/>
            </p:cNvSpPr>
            <p:nvPr/>
          </p:nvSpPr>
          <p:spPr bwMode="auto">
            <a:xfrm>
              <a:off x="1353874" y="4126973"/>
              <a:ext cx="2157301" cy="988565"/>
            </a:xfrm>
            <a:prstGeom prst="rect">
              <a:avLst/>
            </a:prstGeom>
            <a:noFill/>
            <a:ln w="9525">
              <a:noFill/>
              <a:miter lim="800000"/>
            </a:ln>
          </p:spPr>
          <p:txBody>
            <a:bodyPr wrap="square">
              <a:spAutoFit/>
            </a:bodyPr>
            <a:lstStyle/>
            <a:p>
              <a:pPr algn="ctr" latinLnBrk="1"/>
              <a:r>
                <a:rPr lang="de-DE" sz="1200" dirty="0" smtClean="0">
                  <a:solidFill>
                    <a:srgbClr val="4D4D4D"/>
                  </a:solidFill>
                  <a:latin typeface="Arial" pitchFamily="34" charset="0"/>
                  <a:cs typeface="Arial" pitchFamily="34" charset="0"/>
                </a:rPr>
                <a:t>Paris</a:t>
              </a:r>
            </a:p>
            <a:p>
              <a:pPr algn="ctr" latinLnBrk="1"/>
              <a:r>
                <a:rPr lang="en-US" sz="1200" dirty="0" smtClean="0">
                  <a:solidFill>
                    <a:srgbClr val="4D4D4D"/>
                  </a:solidFill>
                  <a:latin typeface="Arial" pitchFamily="34" charset="0"/>
                  <a:cs typeface="Arial" pitchFamily="34" charset="0"/>
                </a:rPr>
                <a:t>Standard patent, algorithm, aesthetics</a:t>
              </a:r>
            </a:p>
            <a:p>
              <a:pPr marL="159608" indent="-159608" algn="ctr">
                <a:lnSpc>
                  <a:spcPct val="60000"/>
                </a:lnSpc>
                <a:spcBef>
                  <a:spcPct val="50000"/>
                </a:spcBef>
                <a:defRPr/>
              </a:pPr>
              <a:endParaRPr lang="en-US" altLang="en-US" sz="1200" dirty="0" smtClean="0">
                <a:solidFill>
                  <a:srgbClr val="4D4D4D"/>
                </a:solidFill>
                <a:latin typeface="Arial" pitchFamily="34" charset="0"/>
                <a:ea typeface="华文细黑" panose="02010600040101010101" pitchFamily="2" charset="-122"/>
                <a:cs typeface="Arial" pitchFamily="34" charset="0"/>
              </a:endParaRPr>
            </a:p>
          </p:txBody>
        </p:sp>
        <p:sp>
          <p:nvSpPr>
            <p:cNvPr id="54" name="Text Box 10"/>
            <p:cNvSpPr txBox="1">
              <a:spLocks noChangeArrowheads="1"/>
            </p:cNvSpPr>
            <p:nvPr/>
          </p:nvSpPr>
          <p:spPr bwMode="auto">
            <a:xfrm>
              <a:off x="4700799" y="4600972"/>
              <a:ext cx="2052637" cy="537264"/>
            </a:xfrm>
            <a:prstGeom prst="rect">
              <a:avLst/>
            </a:prstGeom>
            <a:noFill/>
            <a:ln w="9525">
              <a:noFill/>
              <a:miter lim="800000"/>
            </a:ln>
          </p:spPr>
          <p:txBody>
            <a:bodyPr wrap="square">
              <a:spAutoFit/>
            </a:bodyPr>
            <a:lstStyle/>
            <a:p>
              <a:pPr marL="159608" indent="-159608" latinLnBrk="1">
                <a:defRPr/>
              </a:pPr>
              <a:r>
                <a:rPr lang="de-DE" altLang="zh-CN" sz="1200" dirty="0" smtClean="0">
                  <a:solidFill>
                    <a:srgbClr val="4D4D4D"/>
                  </a:solidFill>
                  <a:latin typeface="Arial" pitchFamily="34" charset="0"/>
                  <a:cs typeface="Arial" pitchFamily="34" charset="0"/>
                </a:rPr>
                <a:t>Nice</a:t>
              </a:r>
            </a:p>
            <a:p>
              <a:pPr marL="159608" indent="-159608" latinLnBrk="1">
                <a:defRPr/>
              </a:pPr>
              <a:r>
                <a:rPr lang="de-DE" sz="1200" dirty="0" smtClean="0">
                  <a:solidFill>
                    <a:srgbClr val="4D4D4D"/>
                  </a:solidFill>
                  <a:latin typeface="Arial" pitchFamily="34" charset="0"/>
                  <a:cs typeface="Arial" pitchFamily="34" charset="0"/>
                </a:rPr>
                <a:t>Graphic chip design</a:t>
              </a:r>
              <a:endParaRPr lang="de-DE" altLang="en-US" sz="1200" dirty="0" smtClean="0">
                <a:solidFill>
                  <a:srgbClr val="4D4D4D"/>
                </a:solidFill>
                <a:latin typeface="Arial" pitchFamily="34" charset="0"/>
                <a:cs typeface="Arial" pitchFamily="34" charset="0"/>
              </a:endParaRPr>
            </a:p>
          </p:txBody>
        </p:sp>
        <p:sp>
          <p:nvSpPr>
            <p:cNvPr id="55" name="Text Box 10"/>
            <p:cNvSpPr txBox="1">
              <a:spLocks noChangeArrowheads="1"/>
            </p:cNvSpPr>
            <p:nvPr/>
          </p:nvSpPr>
          <p:spPr bwMode="auto">
            <a:xfrm>
              <a:off x="4536260" y="2967174"/>
              <a:ext cx="2052637" cy="537264"/>
            </a:xfrm>
            <a:prstGeom prst="rect">
              <a:avLst/>
            </a:prstGeom>
            <a:noFill/>
            <a:ln w="9525">
              <a:noFill/>
              <a:miter lim="800000"/>
            </a:ln>
          </p:spPr>
          <p:txBody>
            <a:bodyPr>
              <a:spAutoFit/>
            </a:bodyPr>
            <a:lstStyle/>
            <a:p>
              <a:pPr latinLnBrk="1"/>
              <a:r>
                <a:rPr lang="de-DE" sz="1200" dirty="0" smtClean="0">
                  <a:solidFill>
                    <a:srgbClr val="4D4D4D"/>
                  </a:solidFill>
                  <a:latin typeface="Arial" pitchFamily="34" charset="0"/>
                  <a:cs typeface="Arial" pitchFamily="34" charset="0"/>
                </a:rPr>
                <a:t>Gent</a:t>
              </a:r>
            </a:p>
            <a:p>
              <a:pPr latinLnBrk="1"/>
              <a:r>
                <a:rPr lang="en-US" sz="1200" dirty="0" smtClean="0">
                  <a:solidFill>
                    <a:srgbClr val="4D4D4D"/>
                  </a:solidFill>
                  <a:latin typeface="Arial" pitchFamily="34" charset="0"/>
                  <a:cs typeface="Arial" pitchFamily="34" charset="0"/>
                </a:rPr>
                <a:t>Silicon Photonics Technology</a:t>
              </a:r>
              <a:endParaRPr lang="en-US" altLang="en-US" sz="1200" dirty="0" smtClean="0">
                <a:solidFill>
                  <a:srgbClr val="4D4D4D"/>
                </a:solidFill>
                <a:latin typeface="Arial" pitchFamily="34" charset="0"/>
                <a:ea typeface="华文细黑" panose="02010600040101010101" pitchFamily="2" charset="-122"/>
                <a:cs typeface="Arial" pitchFamily="34" charset="0"/>
              </a:endParaRPr>
            </a:p>
          </p:txBody>
        </p:sp>
        <p:pic>
          <p:nvPicPr>
            <p:cNvPr id="56" name="Picture 20" descr="C:\Users\qqq\Desktop\美化55\线2.PNG"/>
            <p:cNvPicPr>
              <a:picLocks noChangeAspect="1" noChangeArrowheads="1"/>
            </p:cNvPicPr>
            <p:nvPr/>
          </p:nvPicPr>
          <p:blipFill>
            <a:blip r:embed="rId3" cstate="screen"/>
            <a:srcRect/>
            <a:stretch>
              <a:fillRect/>
            </a:stretch>
          </p:blipFill>
          <p:spPr bwMode="auto">
            <a:xfrm rot="390916">
              <a:off x="4706924" y="3452580"/>
              <a:ext cx="5314191" cy="856330"/>
            </a:xfrm>
            <a:prstGeom prst="rect">
              <a:avLst/>
            </a:prstGeom>
            <a:noFill/>
            <a:ln w="9525">
              <a:noFill/>
              <a:miter lim="800000"/>
              <a:headEnd/>
              <a:tailEnd/>
            </a:ln>
          </p:spPr>
        </p:pic>
        <p:sp>
          <p:nvSpPr>
            <p:cNvPr id="57" name="Text Box 10"/>
            <p:cNvSpPr txBox="1">
              <a:spLocks noChangeArrowheads="1"/>
            </p:cNvSpPr>
            <p:nvPr/>
          </p:nvSpPr>
          <p:spPr bwMode="auto">
            <a:xfrm>
              <a:off x="8913233" y="3879900"/>
              <a:ext cx="2052637" cy="537264"/>
            </a:xfrm>
            <a:prstGeom prst="rect">
              <a:avLst/>
            </a:prstGeom>
            <a:noFill/>
            <a:ln w="9525">
              <a:noFill/>
              <a:miter lim="800000"/>
            </a:ln>
          </p:spPr>
          <p:txBody>
            <a:bodyPr>
              <a:spAutoFit/>
            </a:bodyPr>
            <a:lstStyle/>
            <a:p>
              <a:pPr latinLnBrk="1"/>
              <a:r>
                <a:rPr lang="en-US" altLang="zh-CN" sz="1200" dirty="0" smtClean="0">
                  <a:solidFill>
                    <a:srgbClr val="4D4D4D"/>
                  </a:solidFill>
                  <a:latin typeface="Arial" pitchFamily="34" charset="0"/>
                  <a:cs typeface="Arial" pitchFamily="34" charset="0"/>
                </a:rPr>
                <a:t>Nuremberg</a:t>
              </a:r>
            </a:p>
            <a:p>
              <a:pPr latinLnBrk="1"/>
              <a:r>
                <a:rPr lang="de-DE" sz="1200" dirty="0" smtClean="0">
                  <a:solidFill>
                    <a:srgbClr val="4D4D4D"/>
                  </a:solidFill>
                  <a:latin typeface="Arial" pitchFamily="34" charset="0"/>
                  <a:cs typeface="Arial" pitchFamily="34" charset="0"/>
                </a:rPr>
                <a:t>Energy technology</a:t>
              </a:r>
            </a:p>
          </p:txBody>
        </p:sp>
        <p:pic>
          <p:nvPicPr>
            <p:cNvPr id="58" name="Picture 20" descr="C:\Users\qqq\Desktop\美化55\线2.PNG"/>
            <p:cNvPicPr>
              <a:picLocks noChangeAspect="1" noChangeArrowheads="1"/>
            </p:cNvPicPr>
            <p:nvPr/>
          </p:nvPicPr>
          <p:blipFill>
            <a:blip r:embed="rId5" cstate="screen"/>
            <a:srcRect/>
            <a:stretch>
              <a:fillRect/>
            </a:stretch>
          </p:blipFill>
          <p:spPr bwMode="auto">
            <a:xfrm rot="1375266">
              <a:off x="5544758" y="2689948"/>
              <a:ext cx="1458453" cy="864261"/>
            </a:xfrm>
            <a:prstGeom prst="rect">
              <a:avLst/>
            </a:prstGeom>
            <a:noFill/>
            <a:ln w="9525">
              <a:noFill/>
              <a:miter lim="800000"/>
              <a:headEnd/>
              <a:tailEnd/>
            </a:ln>
          </p:spPr>
        </p:pic>
        <p:sp>
          <p:nvSpPr>
            <p:cNvPr id="59" name="Text Box 10"/>
            <p:cNvSpPr txBox="1">
              <a:spLocks noChangeArrowheads="1"/>
            </p:cNvSpPr>
            <p:nvPr/>
          </p:nvSpPr>
          <p:spPr bwMode="auto">
            <a:xfrm>
              <a:off x="6552577" y="3239226"/>
              <a:ext cx="2052637" cy="537264"/>
            </a:xfrm>
            <a:prstGeom prst="rect">
              <a:avLst/>
            </a:prstGeom>
            <a:noFill/>
            <a:ln w="9525">
              <a:noFill/>
              <a:miter lim="800000"/>
            </a:ln>
          </p:spPr>
          <p:txBody>
            <a:bodyPr>
              <a:spAutoFit/>
            </a:bodyPr>
            <a:lstStyle/>
            <a:p>
              <a:pPr latinLnBrk="1"/>
              <a:r>
                <a:rPr lang="de-DE" sz="1200" dirty="0" smtClean="0">
                  <a:solidFill>
                    <a:srgbClr val="4D4D4D"/>
                  </a:solidFill>
                  <a:latin typeface="Arial" pitchFamily="34" charset="0"/>
                  <a:cs typeface="Arial" pitchFamily="34" charset="0"/>
                </a:rPr>
                <a:t>Berlin</a:t>
              </a:r>
            </a:p>
            <a:p>
              <a:pPr latinLnBrk="1"/>
              <a:r>
                <a:rPr lang="de-DE" sz="1200" dirty="0" smtClean="0">
                  <a:solidFill>
                    <a:srgbClr val="4D4D4D"/>
                  </a:solidFill>
                  <a:latin typeface="Arial" pitchFamily="34" charset="0"/>
                  <a:cs typeface="Arial" pitchFamily="34" charset="0"/>
                </a:rPr>
                <a:t>Standard patent</a:t>
              </a:r>
              <a:endParaRPr lang="de-DE" altLang="en-US" sz="1200" dirty="0" smtClean="0">
                <a:solidFill>
                  <a:srgbClr val="4D4D4D"/>
                </a:solidFill>
                <a:latin typeface="Arial" pitchFamily="34" charset="0"/>
                <a:ea typeface="华文细黑" panose="02010600040101010101" pitchFamily="2" charset="-122"/>
                <a:cs typeface="Arial" pitchFamily="34" charset="0"/>
              </a:endParaRPr>
            </a:p>
          </p:txBody>
        </p:sp>
        <p:pic>
          <p:nvPicPr>
            <p:cNvPr id="60" name="Picture 20" descr="C:\Users\qqq\Desktop\美化55\线2.PNG"/>
            <p:cNvPicPr>
              <a:picLocks noChangeAspect="1" noChangeArrowheads="1"/>
            </p:cNvPicPr>
            <p:nvPr/>
          </p:nvPicPr>
          <p:blipFill>
            <a:blip r:embed="rId6" cstate="screen"/>
            <a:srcRect/>
            <a:stretch>
              <a:fillRect/>
            </a:stretch>
          </p:blipFill>
          <p:spPr bwMode="auto">
            <a:xfrm rot="1173650">
              <a:off x="3779343" y="2491058"/>
              <a:ext cx="1767743" cy="864261"/>
            </a:xfrm>
            <a:prstGeom prst="rect">
              <a:avLst/>
            </a:prstGeom>
            <a:noFill/>
            <a:ln w="9525">
              <a:noFill/>
              <a:miter lim="800000"/>
              <a:headEnd/>
              <a:tailEnd/>
            </a:ln>
          </p:spPr>
        </p:pic>
        <p:pic>
          <p:nvPicPr>
            <p:cNvPr id="61" name="Picture 20" descr="C:\Users\qqq\Desktop\美化55\线2.PNG"/>
            <p:cNvPicPr>
              <a:picLocks noChangeAspect="1" noChangeArrowheads="1"/>
            </p:cNvPicPr>
            <p:nvPr/>
          </p:nvPicPr>
          <p:blipFill>
            <a:blip r:embed="rId3" cstate="screen"/>
            <a:srcRect/>
            <a:stretch>
              <a:fillRect/>
            </a:stretch>
          </p:blipFill>
          <p:spPr bwMode="auto">
            <a:xfrm rot="827666">
              <a:off x="6261915" y="2330809"/>
              <a:ext cx="2568669" cy="864261"/>
            </a:xfrm>
            <a:prstGeom prst="rect">
              <a:avLst/>
            </a:prstGeom>
            <a:noFill/>
            <a:ln w="9525">
              <a:noFill/>
              <a:miter lim="800000"/>
              <a:headEnd/>
              <a:tailEnd/>
            </a:ln>
          </p:spPr>
        </p:pic>
        <p:sp>
          <p:nvSpPr>
            <p:cNvPr id="62" name="Text Box 10"/>
            <p:cNvSpPr txBox="1">
              <a:spLocks noChangeArrowheads="1"/>
            </p:cNvSpPr>
            <p:nvPr/>
          </p:nvSpPr>
          <p:spPr bwMode="auto">
            <a:xfrm>
              <a:off x="3304429" y="2393977"/>
              <a:ext cx="2347730" cy="537264"/>
            </a:xfrm>
            <a:prstGeom prst="rect">
              <a:avLst/>
            </a:prstGeom>
            <a:noFill/>
            <a:ln w="9525">
              <a:noFill/>
              <a:miter lim="800000"/>
            </a:ln>
          </p:spPr>
          <p:txBody>
            <a:bodyPr wrap="square">
              <a:spAutoFit/>
            </a:bodyPr>
            <a:lstStyle/>
            <a:p>
              <a:pPr latinLnBrk="1"/>
              <a:r>
                <a:rPr lang="de-DE" sz="1200" dirty="0" smtClean="0">
                  <a:solidFill>
                    <a:srgbClr val="4D4D4D"/>
                  </a:solidFill>
                  <a:latin typeface="Arial" pitchFamily="34" charset="0"/>
                  <a:cs typeface="Arial" pitchFamily="34" charset="0"/>
                </a:rPr>
                <a:t>Gothenburg</a:t>
              </a:r>
            </a:p>
            <a:p>
              <a:pPr latinLnBrk="1"/>
              <a:r>
                <a:rPr lang="de-DE" sz="1200" dirty="0" smtClean="0">
                  <a:solidFill>
                    <a:srgbClr val="4D4D4D"/>
                  </a:solidFill>
                  <a:latin typeface="Arial" pitchFamily="34" charset="0"/>
                  <a:cs typeface="Arial" pitchFamily="34" charset="0"/>
                </a:rPr>
                <a:t>Wireless basestations</a:t>
              </a:r>
            </a:p>
          </p:txBody>
        </p:sp>
        <p:pic>
          <p:nvPicPr>
            <p:cNvPr id="63" name="Picture 20" descr="C:\Users\qqq\Desktop\美化55\线2.PNG"/>
            <p:cNvPicPr>
              <a:picLocks noChangeAspect="1" noChangeArrowheads="1"/>
            </p:cNvPicPr>
            <p:nvPr/>
          </p:nvPicPr>
          <p:blipFill>
            <a:blip r:embed="rId3" cstate="screen"/>
            <a:srcRect/>
            <a:stretch>
              <a:fillRect/>
            </a:stretch>
          </p:blipFill>
          <p:spPr bwMode="auto">
            <a:xfrm rot="825693">
              <a:off x="5342951" y="2187292"/>
              <a:ext cx="2568669" cy="864261"/>
            </a:xfrm>
            <a:prstGeom prst="rect">
              <a:avLst/>
            </a:prstGeom>
            <a:noFill/>
            <a:ln w="9525">
              <a:noFill/>
              <a:miter lim="800000"/>
              <a:headEnd/>
              <a:tailEnd/>
            </a:ln>
          </p:spPr>
        </p:pic>
        <p:sp>
          <p:nvSpPr>
            <p:cNvPr id="64" name="Text Box 10"/>
            <p:cNvSpPr txBox="1">
              <a:spLocks noChangeArrowheads="1"/>
            </p:cNvSpPr>
            <p:nvPr/>
          </p:nvSpPr>
          <p:spPr bwMode="auto">
            <a:xfrm>
              <a:off x="6872564" y="2752667"/>
              <a:ext cx="2576114" cy="537264"/>
            </a:xfrm>
            <a:prstGeom prst="rect">
              <a:avLst/>
            </a:prstGeom>
            <a:noFill/>
            <a:ln w="9525">
              <a:noFill/>
              <a:miter lim="800000"/>
            </a:ln>
          </p:spPr>
          <p:txBody>
            <a:bodyPr wrap="square">
              <a:spAutoFit/>
            </a:bodyPr>
            <a:lstStyle/>
            <a:p>
              <a:pPr latinLnBrk="1"/>
              <a:r>
                <a:rPr lang="de-DE" sz="1200" dirty="0" smtClean="0">
                  <a:solidFill>
                    <a:srgbClr val="4D4D4D"/>
                  </a:solidFill>
                  <a:latin typeface="Arial" pitchFamily="34" charset="0"/>
                  <a:cs typeface="Arial" pitchFamily="34" charset="0"/>
                </a:rPr>
                <a:t>Lund</a:t>
              </a:r>
            </a:p>
            <a:p>
              <a:pPr latinLnBrk="1"/>
              <a:r>
                <a:rPr lang="en-US" sz="1200" dirty="0" smtClean="0">
                  <a:solidFill>
                    <a:srgbClr val="4D4D4D"/>
                  </a:solidFill>
                  <a:latin typeface="Arial" pitchFamily="34" charset="0"/>
                  <a:cs typeface="Arial" pitchFamily="34" charset="0"/>
                </a:rPr>
                <a:t>Terminal chipset design</a:t>
              </a:r>
            </a:p>
          </p:txBody>
        </p:sp>
        <p:sp>
          <p:nvSpPr>
            <p:cNvPr id="65" name="Text Box 10"/>
            <p:cNvSpPr txBox="1">
              <a:spLocks noChangeArrowheads="1"/>
            </p:cNvSpPr>
            <p:nvPr/>
          </p:nvSpPr>
          <p:spPr bwMode="auto">
            <a:xfrm>
              <a:off x="8577691" y="2235352"/>
              <a:ext cx="2957231" cy="752169"/>
            </a:xfrm>
            <a:prstGeom prst="rect">
              <a:avLst/>
            </a:prstGeom>
            <a:noFill/>
            <a:ln w="9525">
              <a:noFill/>
              <a:miter lim="800000"/>
            </a:ln>
          </p:spPr>
          <p:txBody>
            <a:bodyPr wrap="square">
              <a:spAutoFit/>
            </a:bodyPr>
            <a:lstStyle/>
            <a:p>
              <a:pPr latinLnBrk="1"/>
              <a:r>
                <a:rPr lang="de-DE" sz="1200" dirty="0" smtClean="0">
                  <a:solidFill>
                    <a:srgbClr val="4D4D4D"/>
                  </a:solidFill>
                  <a:latin typeface="Arial" pitchFamily="34" charset="0"/>
                  <a:cs typeface="Arial" pitchFamily="34" charset="0"/>
                </a:rPr>
                <a:t>Helsinki</a:t>
              </a:r>
            </a:p>
            <a:p>
              <a:pPr latinLnBrk="1"/>
              <a:r>
                <a:rPr lang="en-US" sz="1200" dirty="0" smtClean="0">
                  <a:solidFill>
                    <a:srgbClr val="4D4D4D"/>
                  </a:solidFill>
                  <a:latin typeface="Arial" pitchFamily="34" charset="0"/>
                  <a:cs typeface="Arial" pitchFamily="34" charset="0"/>
                </a:rPr>
                <a:t>Terminal OS, European </a:t>
              </a:r>
            </a:p>
            <a:p>
              <a:pPr latinLnBrk="1"/>
              <a:r>
                <a:rPr lang="en-US" sz="1200" dirty="0" smtClean="0">
                  <a:solidFill>
                    <a:srgbClr val="4D4D4D"/>
                  </a:solidFill>
                  <a:latin typeface="Arial" pitchFamily="34" charset="0"/>
                  <a:cs typeface="Arial" pitchFamily="34" charset="0"/>
                </a:rPr>
                <a:t>Security Competence Center</a:t>
              </a:r>
            </a:p>
          </p:txBody>
        </p:sp>
        <p:sp>
          <p:nvSpPr>
            <p:cNvPr id="66" name="Text Box 10"/>
            <p:cNvSpPr txBox="1">
              <a:spLocks noChangeArrowheads="1"/>
            </p:cNvSpPr>
            <p:nvPr/>
          </p:nvSpPr>
          <p:spPr bwMode="auto">
            <a:xfrm>
              <a:off x="6227483" y="2181851"/>
              <a:ext cx="2052637" cy="537264"/>
            </a:xfrm>
            <a:prstGeom prst="rect">
              <a:avLst/>
            </a:prstGeom>
            <a:noFill/>
            <a:ln w="9525">
              <a:noFill/>
              <a:miter lim="800000"/>
            </a:ln>
          </p:spPr>
          <p:txBody>
            <a:bodyPr>
              <a:spAutoFit/>
            </a:bodyPr>
            <a:lstStyle/>
            <a:p>
              <a:pPr latinLnBrk="1"/>
              <a:r>
                <a:rPr lang="de-DE" sz="1200" dirty="0" smtClean="0">
                  <a:solidFill>
                    <a:srgbClr val="4D4D4D"/>
                  </a:solidFill>
                  <a:latin typeface="Arial" pitchFamily="34" charset="0"/>
                  <a:cs typeface="Arial" pitchFamily="34" charset="0"/>
                </a:rPr>
                <a:t>Stockholm</a:t>
              </a:r>
            </a:p>
            <a:p>
              <a:pPr latinLnBrk="1"/>
              <a:r>
                <a:rPr lang="de-DE" sz="1200" dirty="0" smtClean="0">
                  <a:solidFill>
                    <a:srgbClr val="4D4D4D"/>
                  </a:solidFill>
                  <a:latin typeface="Arial" pitchFamily="34" charset="0"/>
                  <a:cs typeface="Arial" pitchFamily="34" charset="0"/>
                </a:rPr>
                <a:t>Wireless systems</a:t>
              </a:r>
            </a:p>
          </p:txBody>
        </p:sp>
        <p:pic>
          <p:nvPicPr>
            <p:cNvPr id="67" name="Picture 20" descr="C:\Users\qqq\Desktop\美化55\线2.PNG"/>
            <p:cNvPicPr>
              <a:picLocks noChangeAspect="1" noChangeArrowheads="1"/>
            </p:cNvPicPr>
            <p:nvPr/>
          </p:nvPicPr>
          <p:blipFill>
            <a:blip r:embed="rId3" cstate="screen"/>
            <a:srcRect/>
            <a:stretch>
              <a:fillRect/>
            </a:stretch>
          </p:blipFill>
          <p:spPr bwMode="auto">
            <a:xfrm rot="784590">
              <a:off x="5332612" y="3125807"/>
              <a:ext cx="2568669" cy="864261"/>
            </a:xfrm>
            <a:prstGeom prst="rect">
              <a:avLst/>
            </a:prstGeom>
            <a:noFill/>
            <a:ln w="9525">
              <a:noFill/>
              <a:miter lim="800000"/>
              <a:headEnd/>
              <a:tailEnd/>
            </a:ln>
          </p:spPr>
        </p:pic>
        <p:sp>
          <p:nvSpPr>
            <p:cNvPr id="68" name="椭圆 301"/>
            <p:cNvSpPr/>
            <p:nvPr/>
          </p:nvSpPr>
          <p:spPr bwMode="auto">
            <a:xfrm>
              <a:off x="3713730" y="3506254"/>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69" name="椭圆 301"/>
            <p:cNvSpPr/>
            <p:nvPr/>
          </p:nvSpPr>
          <p:spPr bwMode="auto">
            <a:xfrm>
              <a:off x="3630757" y="3561702"/>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0" name="椭圆 301"/>
            <p:cNvSpPr/>
            <p:nvPr/>
          </p:nvSpPr>
          <p:spPr bwMode="auto">
            <a:xfrm>
              <a:off x="5452341" y="2619424"/>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1" name="椭圆 301"/>
            <p:cNvSpPr/>
            <p:nvPr/>
          </p:nvSpPr>
          <p:spPr bwMode="auto">
            <a:xfrm>
              <a:off x="5470670" y="3090669"/>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2" name="椭圆 301"/>
            <p:cNvSpPr/>
            <p:nvPr/>
          </p:nvSpPr>
          <p:spPr bwMode="auto">
            <a:xfrm>
              <a:off x="5277023" y="2864929"/>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3" name="椭圆 301"/>
            <p:cNvSpPr/>
            <p:nvPr/>
          </p:nvSpPr>
          <p:spPr bwMode="auto">
            <a:xfrm>
              <a:off x="4712877" y="3620190"/>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4" name="椭圆 301"/>
            <p:cNvSpPr/>
            <p:nvPr/>
          </p:nvSpPr>
          <p:spPr bwMode="auto">
            <a:xfrm>
              <a:off x="4590344" y="3891123"/>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5" name="椭圆 301"/>
            <p:cNvSpPr/>
            <p:nvPr/>
          </p:nvSpPr>
          <p:spPr bwMode="auto">
            <a:xfrm>
              <a:off x="4895056" y="3725895"/>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6" name="椭圆 301"/>
            <p:cNvSpPr/>
            <p:nvPr/>
          </p:nvSpPr>
          <p:spPr bwMode="auto">
            <a:xfrm>
              <a:off x="5178159" y="3835907"/>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7" name="椭圆 301"/>
            <p:cNvSpPr/>
            <p:nvPr/>
          </p:nvSpPr>
          <p:spPr bwMode="auto">
            <a:xfrm>
              <a:off x="5293162" y="4016147"/>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8" name="椭圆 301"/>
            <p:cNvSpPr/>
            <p:nvPr/>
          </p:nvSpPr>
          <p:spPr bwMode="auto">
            <a:xfrm>
              <a:off x="4911767" y="4483232"/>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79" name="椭圆 301"/>
            <p:cNvSpPr/>
            <p:nvPr/>
          </p:nvSpPr>
          <p:spPr bwMode="auto">
            <a:xfrm>
              <a:off x="5176768" y="4318004"/>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80" name="椭圆 301"/>
            <p:cNvSpPr/>
            <p:nvPr/>
          </p:nvSpPr>
          <p:spPr bwMode="auto">
            <a:xfrm>
              <a:off x="5312952" y="3581207"/>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sp>
          <p:nvSpPr>
            <p:cNvPr id="81" name="椭圆 301"/>
            <p:cNvSpPr/>
            <p:nvPr/>
          </p:nvSpPr>
          <p:spPr bwMode="auto">
            <a:xfrm>
              <a:off x="6337592" y="2699701"/>
              <a:ext cx="159179" cy="165228"/>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35930" tIns="39530" rIns="35930" bIns="39530"/>
            <a:lstStyle/>
            <a:p>
              <a:pPr defTabSz="1058452" eaLnBrk="0" fontAlgn="auto" hangingPunct="0">
                <a:spcBef>
                  <a:spcPct val="20000"/>
                </a:spcBef>
                <a:spcAft>
                  <a:spcPts val="0"/>
                </a:spcAft>
                <a:buClr>
                  <a:srgbClr val="990000"/>
                </a:buClr>
                <a:buSzPct val="60000"/>
                <a:defRPr/>
              </a:pPr>
              <a:endParaRPr lang="zh-CN" altLang="en-US" sz="1600" kern="0" dirty="0">
                <a:solidFill>
                  <a:sysClr val="windowText" lastClr="000000"/>
                </a:solidFill>
                <a:latin typeface="Arial" pitchFamily="34" charset="0"/>
                <a:ea typeface="黑体" panose="02010609060101010101" pitchFamily="49" charset="-122"/>
                <a:cs typeface="Arial" pitchFamily="34" charset="0"/>
              </a:endParaRPr>
            </a:p>
          </p:txBody>
        </p:sp>
      </p:grpSp>
      <p:sp>
        <p:nvSpPr>
          <p:cNvPr id="150" name="TextBox 149"/>
          <p:cNvSpPr txBox="1"/>
          <p:nvPr/>
        </p:nvSpPr>
        <p:spPr>
          <a:xfrm>
            <a:off x="1978387" y="2342940"/>
            <a:ext cx="2261955" cy="583812"/>
          </a:xfrm>
          <a:prstGeom prst="rect">
            <a:avLst/>
          </a:prstGeom>
          <a:noFill/>
        </p:spPr>
        <p:txBody>
          <a:bodyPr wrap="square" lIns="120966" tIns="60483" rIns="120966" bIns="60483" rtlCol="0">
            <a:spAutoFit/>
          </a:bodyPr>
          <a:lstStyle/>
          <a:p>
            <a:r>
              <a:rPr lang="en-US" sz="1500" dirty="0" smtClean="0">
                <a:solidFill>
                  <a:srgbClr val="4D4D4D"/>
                </a:solidFill>
                <a:latin typeface="Arial" pitchFamily="34" charset="0"/>
                <a:cs typeface="Arial" pitchFamily="34" charset="0"/>
              </a:rPr>
              <a:t>Cambridge</a:t>
            </a:r>
          </a:p>
          <a:p>
            <a:r>
              <a:rPr lang="en-US" sz="1500" dirty="0" smtClean="0">
                <a:solidFill>
                  <a:srgbClr val="4D4D4D"/>
                </a:solidFill>
                <a:latin typeface="Arial" pitchFamily="34" charset="0"/>
                <a:cs typeface="Arial" pitchFamily="34" charset="0"/>
              </a:rPr>
              <a:t> IoT, </a:t>
            </a:r>
            <a:r>
              <a:rPr lang="en-US" altLang="ko-KR" sz="1500" dirty="0" smtClean="0">
                <a:solidFill>
                  <a:srgbClr val="4D4D4D"/>
                </a:solidFill>
                <a:latin typeface="Arial" pitchFamily="34" charset="0"/>
                <a:cs typeface="Arial" pitchFamily="34" charset="0"/>
              </a:rPr>
              <a:t>w</a:t>
            </a:r>
            <a:r>
              <a:rPr lang="en-US" sz="1500" dirty="0" smtClean="0">
                <a:solidFill>
                  <a:srgbClr val="4D4D4D"/>
                </a:solidFill>
                <a:latin typeface="Arial" pitchFamily="34" charset="0"/>
                <a:cs typeface="Arial" pitchFamily="34" charset="0"/>
              </a:rPr>
              <a:t>ireless chip</a:t>
            </a:r>
          </a:p>
        </p:txBody>
      </p:sp>
      <p:pic>
        <p:nvPicPr>
          <p:cNvPr id="151" name="Picture 20" descr="C:\Users\qqq\Desktop\美化55\线2.PNG"/>
          <p:cNvPicPr>
            <a:picLocks noChangeAspect="1" noChangeArrowheads="1"/>
          </p:cNvPicPr>
          <p:nvPr/>
        </p:nvPicPr>
        <p:blipFill>
          <a:blip r:embed="rId5" cstate="screen"/>
          <a:srcRect/>
          <a:stretch>
            <a:fillRect/>
          </a:stretch>
        </p:blipFill>
        <p:spPr bwMode="auto">
          <a:xfrm rot="1375266">
            <a:off x="1676363" y="2457667"/>
            <a:ext cx="1565991" cy="670958"/>
          </a:xfrm>
          <a:prstGeom prst="rect">
            <a:avLst/>
          </a:prstGeom>
          <a:noFill/>
          <a:ln w="9525">
            <a:noFill/>
            <a:miter lim="800000"/>
            <a:headEnd/>
            <a:tailEnd/>
          </a:ln>
        </p:spPr>
      </p:pic>
      <p:sp>
        <p:nvSpPr>
          <p:cNvPr id="152" name="椭圆 301"/>
          <p:cNvSpPr/>
          <p:nvPr/>
        </p:nvSpPr>
        <p:spPr bwMode="auto">
          <a:xfrm>
            <a:off x="3601766" y="2859295"/>
            <a:ext cx="170916" cy="128273"/>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47532" tIns="52294" rIns="47532" bIns="52294"/>
          <a:lstStyle/>
          <a:p>
            <a:pPr defTabSz="1058452" eaLnBrk="0" fontAlgn="auto" hangingPunct="0">
              <a:spcBef>
                <a:spcPct val="20000"/>
              </a:spcBef>
              <a:spcAft>
                <a:spcPts val="0"/>
              </a:spcAft>
              <a:buClr>
                <a:srgbClr val="990000"/>
              </a:buClr>
              <a:buSzPct val="60000"/>
              <a:defRPr/>
            </a:pPr>
            <a:endParaRPr lang="zh-CN" altLang="en-US" sz="1900" kern="0" dirty="0">
              <a:solidFill>
                <a:sysClr val="windowText" lastClr="000000"/>
              </a:solidFill>
              <a:latin typeface="Arial" pitchFamily="34" charset="0"/>
              <a:ea typeface="黑体" panose="02010609060101010101" pitchFamily="49" charset="-122"/>
              <a:cs typeface="Arial" pitchFamily="34" charset="0"/>
            </a:endParaRPr>
          </a:p>
        </p:txBody>
      </p:sp>
      <p:sp>
        <p:nvSpPr>
          <p:cNvPr id="153" name="TextBox 152"/>
          <p:cNvSpPr txBox="1"/>
          <p:nvPr/>
        </p:nvSpPr>
        <p:spPr>
          <a:xfrm>
            <a:off x="1986012" y="2906216"/>
            <a:ext cx="1439376" cy="583812"/>
          </a:xfrm>
          <a:prstGeom prst="rect">
            <a:avLst/>
          </a:prstGeom>
          <a:noFill/>
        </p:spPr>
        <p:txBody>
          <a:bodyPr wrap="square" lIns="120966" tIns="60483" rIns="120966" bIns="60483" rtlCol="0">
            <a:spAutoFit/>
          </a:bodyPr>
          <a:lstStyle/>
          <a:p>
            <a:r>
              <a:rPr lang="en-US" sz="1500" dirty="0" smtClean="0">
                <a:solidFill>
                  <a:srgbClr val="4D4D4D"/>
                </a:solidFill>
                <a:latin typeface="Arial" pitchFamily="34" charset="0"/>
                <a:cs typeface="Arial" pitchFamily="34" charset="0"/>
              </a:rPr>
              <a:t>Bristol </a:t>
            </a:r>
          </a:p>
          <a:p>
            <a:r>
              <a:rPr lang="en-US" sz="1500" dirty="0" smtClean="0">
                <a:solidFill>
                  <a:srgbClr val="4D4D4D"/>
                </a:solidFill>
                <a:latin typeface="Arial" pitchFamily="34" charset="0"/>
                <a:cs typeface="Arial" pitchFamily="34" charset="0"/>
              </a:rPr>
              <a:t>CPU Core</a:t>
            </a:r>
          </a:p>
        </p:txBody>
      </p:sp>
      <p:sp>
        <p:nvSpPr>
          <p:cNvPr id="154" name="椭圆 301"/>
          <p:cNvSpPr/>
          <p:nvPr/>
        </p:nvSpPr>
        <p:spPr bwMode="auto">
          <a:xfrm>
            <a:off x="3687223" y="2698790"/>
            <a:ext cx="170916" cy="128273"/>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47532" tIns="52294" rIns="47532" bIns="52294"/>
          <a:lstStyle/>
          <a:p>
            <a:pPr defTabSz="1058452" eaLnBrk="0" fontAlgn="auto" hangingPunct="0">
              <a:spcBef>
                <a:spcPct val="20000"/>
              </a:spcBef>
              <a:spcAft>
                <a:spcPts val="0"/>
              </a:spcAft>
              <a:buClr>
                <a:srgbClr val="990000"/>
              </a:buClr>
              <a:buSzPct val="60000"/>
              <a:defRPr/>
            </a:pPr>
            <a:endParaRPr lang="zh-CN" altLang="en-US" sz="1900" kern="0" dirty="0">
              <a:solidFill>
                <a:sysClr val="windowText" lastClr="000000"/>
              </a:solidFill>
              <a:latin typeface="Arial" pitchFamily="34" charset="0"/>
              <a:ea typeface="黑体" panose="02010609060101010101" pitchFamily="49" charset="-122"/>
              <a:cs typeface="Arial" pitchFamily="34" charset="0"/>
            </a:endParaRPr>
          </a:p>
        </p:txBody>
      </p:sp>
      <p:pic>
        <p:nvPicPr>
          <p:cNvPr id="155" name="Picture 20" descr="C:\Users\qqq\Desktop\美化55\线2.PNG"/>
          <p:cNvPicPr>
            <a:picLocks noChangeAspect="1" noChangeArrowheads="1"/>
          </p:cNvPicPr>
          <p:nvPr/>
        </p:nvPicPr>
        <p:blipFill>
          <a:blip r:embed="rId4" cstate="screen"/>
          <a:srcRect/>
          <a:stretch>
            <a:fillRect/>
          </a:stretch>
        </p:blipFill>
        <p:spPr bwMode="auto">
          <a:xfrm rot="1200784">
            <a:off x="2346662" y="2689632"/>
            <a:ext cx="1405985" cy="499371"/>
          </a:xfrm>
          <a:prstGeom prst="rect">
            <a:avLst/>
          </a:prstGeom>
          <a:noFill/>
          <a:ln w="9525">
            <a:noFill/>
            <a:miter lim="800000"/>
            <a:headEnd/>
            <a:tailEnd/>
          </a:ln>
        </p:spPr>
      </p:pic>
      <p:pic>
        <p:nvPicPr>
          <p:cNvPr id="156" name="Picture 20" descr="C:\Users\qqq\Desktop\美化55\线2.PNG"/>
          <p:cNvPicPr>
            <a:picLocks noChangeAspect="1" noChangeArrowheads="1"/>
          </p:cNvPicPr>
          <p:nvPr/>
        </p:nvPicPr>
        <p:blipFill>
          <a:blip r:embed="rId7" cstate="screen"/>
          <a:srcRect/>
          <a:stretch>
            <a:fillRect/>
          </a:stretch>
        </p:blipFill>
        <p:spPr bwMode="auto">
          <a:xfrm rot="4339124" flipV="1">
            <a:off x="4019208" y="2781167"/>
            <a:ext cx="563776" cy="860985"/>
          </a:xfrm>
          <a:prstGeom prst="rect">
            <a:avLst/>
          </a:prstGeom>
          <a:noFill/>
          <a:ln w="9525">
            <a:noFill/>
            <a:miter lim="800000"/>
            <a:headEnd/>
            <a:tailEnd/>
          </a:ln>
        </p:spPr>
      </p:pic>
      <p:sp>
        <p:nvSpPr>
          <p:cNvPr id="158" name="TextBox 4"/>
          <p:cNvSpPr txBox="1"/>
          <p:nvPr/>
        </p:nvSpPr>
        <p:spPr>
          <a:xfrm>
            <a:off x="663058" y="5022502"/>
            <a:ext cx="12918385" cy="1847918"/>
          </a:xfrm>
          <a:prstGeom prst="rect">
            <a:avLst/>
          </a:prstGeom>
          <a:noFill/>
        </p:spPr>
        <p:txBody>
          <a:bodyPr wrap="square" lIns="161263" tIns="80633" rIns="161263" bIns="80633" rtlCol="0">
            <a:spAutoFit/>
          </a:bodyPr>
          <a:lstStyle/>
          <a:p>
            <a:pPr marL="378019" indent="-378019">
              <a:lnSpc>
                <a:spcPct val="150000"/>
              </a:lnSpc>
              <a:buClr>
                <a:srgbClr val="4D4D4D"/>
              </a:buClr>
              <a:buSzPct val="100000"/>
              <a:buFont typeface="Arial" panose="020B0604020202020204" pitchFamily="34" charset="0"/>
              <a:buChar char="•"/>
            </a:pPr>
            <a:r>
              <a:rPr lang="en-US" altLang="zh-CN" sz="1900" dirty="0" smtClean="0">
                <a:solidFill>
                  <a:srgbClr val="4D4D4D"/>
                </a:solidFill>
                <a:latin typeface="微软雅黑" panose="020B0503020204020204" pitchFamily="34" charset="-122"/>
                <a:ea typeface="微软雅黑" panose="020B0503020204020204" pitchFamily="34" charset="-122"/>
                <a:cs typeface="Arial" panose="020B0604020202020204" pitchFamily="34" charset="0"/>
              </a:rPr>
              <a:t>  18 R&amp;D centers in 8 countries</a:t>
            </a:r>
          </a:p>
          <a:p>
            <a:pPr marL="378019" indent="-378019">
              <a:lnSpc>
                <a:spcPct val="150000"/>
              </a:lnSpc>
              <a:buClr>
                <a:srgbClr val="4D4D4D"/>
              </a:buClr>
              <a:buSzPct val="100000"/>
              <a:buFont typeface="Arial" panose="020B0604020202020204" pitchFamily="34" charset="0"/>
              <a:buChar char="•"/>
            </a:pPr>
            <a:r>
              <a:rPr lang="en-US" altLang="zh-CN" sz="1900" dirty="0" smtClean="0">
                <a:solidFill>
                  <a:srgbClr val="4D4D4D"/>
                </a:solidFill>
                <a:latin typeface="微软雅黑" panose="020B0503020204020204" pitchFamily="34" charset="-122"/>
                <a:ea typeface="微软雅黑" panose="020B0503020204020204" pitchFamily="34" charset="-122"/>
                <a:cs typeface="Arial" panose="020B0604020202020204" pitchFamily="34" charset="0"/>
              </a:rPr>
              <a:t>  Working with 200+ researchers and experts and 150+ universities; </a:t>
            </a:r>
          </a:p>
          <a:p>
            <a:pPr>
              <a:lnSpc>
                <a:spcPct val="150000"/>
              </a:lnSpc>
              <a:buClr>
                <a:srgbClr val="4D4D4D"/>
              </a:buClr>
              <a:buSzPct val="100000"/>
            </a:pPr>
            <a:r>
              <a:rPr lang="en-US" altLang="zh-CN" sz="1900" dirty="0" smtClean="0">
                <a:solidFill>
                  <a:srgbClr val="4D4D4D"/>
                </a:solidFill>
                <a:latin typeface="微软雅黑" panose="020B0503020204020204" pitchFamily="34" charset="-122"/>
                <a:ea typeface="微软雅黑" panose="020B0503020204020204" pitchFamily="34" charset="-122"/>
                <a:cs typeface="Arial" panose="020B0604020202020204" pitchFamily="34" charset="0"/>
              </a:rPr>
              <a:t>       funding 80+ R&amp;D projects</a:t>
            </a:r>
          </a:p>
          <a:p>
            <a:pPr>
              <a:lnSpc>
                <a:spcPct val="150000"/>
              </a:lnSpc>
              <a:buClr>
                <a:srgbClr val="1F497D"/>
              </a:buClr>
              <a:buSzPct val="100000"/>
              <a:buFont typeface="Arial" panose="020B0604020202020204" pitchFamily="34" charset="0"/>
              <a:buChar char="•"/>
            </a:pPr>
            <a:endParaRPr lang="en-US" altLang="zh-CN" sz="1600" dirty="0" smtClean="0">
              <a:solidFill>
                <a:prstClr val="black"/>
              </a:solidFill>
              <a:ea typeface="微软雅黑" panose="020B0503020204020204" pitchFamily="34" charset="-122"/>
              <a:cs typeface="Arial" panose="020B0604020202020204" pitchFamily="34" charset="0"/>
            </a:endParaRPr>
          </a:p>
        </p:txBody>
      </p:sp>
      <p:sp>
        <p:nvSpPr>
          <p:cNvPr id="159" name="椭圆 301"/>
          <p:cNvSpPr/>
          <p:nvPr/>
        </p:nvSpPr>
        <p:spPr bwMode="auto">
          <a:xfrm>
            <a:off x="4441931" y="2823964"/>
            <a:ext cx="170916" cy="128273"/>
          </a:xfrm>
          <a:prstGeom prst="ellipse">
            <a:avLst/>
          </a:prstGeom>
          <a:solidFill>
            <a:srgbClr val="00B0F0"/>
          </a:solidFill>
          <a:ln>
            <a:solidFill>
              <a:srgbClr val="FFFFFF"/>
            </a:solidFill>
          </a:ln>
          <a:effectLst>
            <a:outerShdw blurRad="63500" sx="101000" sy="101000" algn="ctr" rotWithShape="0">
              <a:srgbClr val="000000">
                <a:alpha val="40000"/>
              </a:srgbClr>
            </a:outerShdw>
          </a:effectLst>
        </p:spPr>
        <p:txBody>
          <a:bodyPr lIns="47532" tIns="52294" rIns="47532" bIns="52294"/>
          <a:lstStyle/>
          <a:p>
            <a:pPr defTabSz="1058452" eaLnBrk="0" fontAlgn="auto" hangingPunct="0">
              <a:spcBef>
                <a:spcPct val="20000"/>
              </a:spcBef>
              <a:spcAft>
                <a:spcPts val="0"/>
              </a:spcAft>
              <a:buClr>
                <a:srgbClr val="990000"/>
              </a:buClr>
              <a:buSzPct val="60000"/>
              <a:defRPr/>
            </a:pPr>
            <a:endParaRPr lang="zh-CN" altLang="en-US" sz="1900" kern="0" dirty="0">
              <a:solidFill>
                <a:sysClr val="windowText" lastClr="000000"/>
              </a:solidFill>
              <a:latin typeface="Arial" pitchFamily="34" charset="0"/>
              <a:ea typeface="黑体" panose="02010609060101010101" pitchFamily="49" charset="-122"/>
              <a:cs typeface="Arial" pitchFamily="34" charset="0"/>
            </a:endParaRPr>
          </a:p>
        </p:txBody>
      </p:sp>
      <p:sp>
        <p:nvSpPr>
          <p:cNvPr id="160" name="Rectangle 124"/>
          <p:cNvSpPr/>
          <p:nvPr/>
        </p:nvSpPr>
        <p:spPr>
          <a:xfrm>
            <a:off x="3279186" y="3476888"/>
            <a:ext cx="1086745" cy="583812"/>
          </a:xfrm>
          <a:prstGeom prst="rect">
            <a:avLst/>
          </a:prstGeom>
        </p:spPr>
        <p:txBody>
          <a:bodyPr wrap="square" lIns="120966" tIns="60483" rIns="120966" bIns="60483">
            <a:spAutoFit/>
          </a:bodyPr>
          <a:lstStyle/>
          <a:p>
            <a:pPr latinLnBrk="1"/>
            <a:r>
              <a:rPr lang="de-DE" sz="1500" dirty="0" smtClean="0">
                <a:solidFill>
                  <a:srgbClr val="4D4D4D"/>
                </a:solidFill>
                <a:latin typeface="Arial" pitchFamily="34" charset="0"/>
                <a:cs typeface="Arial" pitchFamily="34" charset="0"/>
              </a:rPr>
              <a:t>Leuven</a:t>
            </a:r>
          </a:p>
          <a:p>
            <a:pPr latinLnBrk="1"/>
            <a:r>
              <a:rPr lang="en-US" sz="1500" dirty="0" smtClean="0">
                <a:solidFill>
                  <a:srgbClr val="4D4D4D"/>
                </a:solidFill>
                <a:latin typeface="Arial" pitchFamily="34" charset="0"/>
                <a:cs typeface="Arial" pitchFamily="34" charset="0"/>
              </a:rPr>
              <a:t>RFIC</a:t>
            </a:r>
          </a:p>
        </p:txBody>
      </p:sp>
      <p:sp>
        <p:nvSpPr>
          <p:cNvPr id="4" name="标题 6"/>
          <p:cNvSpPr>
            <a:spLocks noGrp="1"/>
          </p:cNvSpPr>
          <p:nvPr>
            <p:ph type="title"/>
          </p:nvPr>
        </p:nvSpPr>
        <p:spPr>
          <a:xfrm>
            <a:off x="274320" y="91440"/>
            <a:ext cx="10058400" cy="822960"/>
          </a:xfrm>
        </p:spPr>
        <p:txBody>
          <a:bodyPr/>
          <a:lstStyle/>
          <a:p>
            <a:pPr marL="705635" indent="-705635" defTabSz="-840">
              <a:tabLst>
                <a:tab pos="116766" algn="l"/>
              </a:tabLst>
              <a:defRPr/>
            </a:pPr>
            <a:r>
              <a:rPr lang="en-US" altLang="zh-CN" sz="2800" dirty="0" smtClean="0">
                <a:solidFill>
                  <a:srgbClr val="C00000"/>
                </a:solidFill>
                <a:latin typeface="Arial" pitchFamily="34" charset="0"/>
                <a:ea typeface="微软雅黑" panose="020B0503020204020204" pitchFamily="34" charset="-122"/>
                <a:cs typeface="Arial" pitchFamily="34" charset="0"/>
              </a:rPr>
              <a:t>Continuing to increase R&amp;D investment in Europe</a:t>
            </a:r>
            <a:endParaRPr lang="en-US" altLang="zh-CN" sz="2800" dirty="0">
              <a:solidFill>
                <a:srgbClr val="C00000"/>
              </a:solidFill>
              <a:latin typeface="Arial" pitchFamily="34" charset="0"/>
              <a:ea typeface="微软雅黑" panose="020B0503020204020204" pitchFamily="34" charset="-122"/>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3"/>
          <p:cNvGrpSpPr/>
          <p:nvPr/>
        </p:nvGrpSpPr>
        <p:grpSpPr>
          <a:xfrm>
            <a:off x="318829" y="1400131"/>
            <a:ext cx="11551611" cy="5022415"/>
            <a:chOff x="227706" y="1286370"/>
            <a:chExt cx="7673506" cy="4614345"/>
          </a:xfrm>
        </p:grpSpPr>
        <p:sp>
          <p:nvSpPr>
            <p:cNvPr id="37" name="圆角矩形 36"/>
            <p:cNvSpPr/>
            <p:nvPr/>
          </p:nvSpPr>
          <p:spPr bwMode="auto">
            <a:xfrm>
              <a:off x="2978936" y="1286370"/>
              <a:ext cx="1086482" cy="596437"/>
            </a:xfrm>
            <a:prstGeom prst="roundRect">
              <a:avLst>
                <a:gd name="adj" fmla="val 3166"/>
              </a:avLst>
            </a:prstGeom>
            <a:solidFill>
              <a:srgbClr val="FD9203"/>
            </a:solidFill>
            <a:ln w="9525" cap="flat" cmpd="sng" algn="ctr">
              <a:noFill/>
              <a:prstDash val="solid"/>
              <a:round/>
              <a:headEnd type="stealth" w="med" len="med"/>
              <a:tailEnd type="oval" w="med" len="med"/>
            </a:ln>
            <a:effectLst/>
          </p:spPr>
          <p:txBody>
            <a:bodyPr vert="horz" wrap="none" lIns="0" tIns="45720" rIns="0" bIns="45720" numCol="1" rtlCol="0" anchor="ctr" anchorCtr="0" compatLnSpc="1">
              <a:prstTxWarp prst="textNoShape">
                <a:avLst/>
              </a:prstTxWarp>
            </a:bodyPr>
            <a:lstStyle/>
            <a:p>
              <a:pPr algn="ctr" defTabSz="1209660"/>
              <a:r>
                <a:rPr lang="en-US" altLang="zh-CN" sz="1300" dirty="0" smtClean="0">
                  <a:solidFill>
                    <a:schemeClr val="bg1"/>
                  </a:solidFill>
                  <a:latin typeface="Arial" pitchFamily="34" charset="0"/>
                  <a:ea typeface="微软雅黑" pitchFamily="34" charset="-122"/>
                  <a:cs typeface="Arial" pitchFamily="34" charset="0"/>
                </a:rPr>
                <a:t>Innovative </a:t>
              </a:r>
            </a:p>
            <a:p>
              <a:pPr algn="ctr" defTabSz="1209660"/>
              <a:r>
                <a:rPr lang="en-US" altLang="zh-CN" sz="1300" dirty="0" smtClean="0">
                  <a:solidFill>
                    <a:schemeClr val="bg1"/>
                  </a:solidFill>
                  <a:latin typeface="Arial" pitchFamily="34" charset="0"/>
                  <a:ea typeface="微软雅黑" pitchFamily="34" charset="-122"/>
                  <a:cs typeface="Arial" pitchFamily="34" charset="0"/>
                </a:rPr>
                <a:t>Solutions</a:t>
              </a:r>
            </a:p>
            <a:p>
              <a:pPr algn="ctr" defTabSz="1209660"/>
              <a:r>
                <a:rPr lang="en-US" altLang="zh-CN" sz="1300" dirty="0" smtClean="0">
                  <a:solidFill>
                    <a:schemeClr val="bg1"/>
                  </a:solidFill>
                  <a:latin typeface="Arial" pitchFamily="34" charset="0"/>
                  <a:ea typeface="微软雅黑" pitchFamily="34" charset="-122"/>
                  <a:cs typeface="Arial" pitchFamily="34" charset="0"/>
                </a:rPr>
                <a:t>&amp; Products</a:t>
              </a:r>
            </a:p>
          </p:txBody>
        </p:sp>
        <p:sp>
          <p:nvSpPr>
            <p:cNvPr id="38" name="圆角矩形 37"/>
            <p:cNvSpPr/>
            <p:nvPr/>
          </p:nvSpPr>
          <p:spPr bwMode="auto">
            <a:xfrm>
              <a:off x="1739890" y="1286370"/>
              <a:ext cx="1086482" cy="596437"/>
            </a:xfrm>
            <a:prstGeom prst="roundRect">
              <a:avLst>
                <a:gd name="adj" fmla="val 3166"/>
              </a:avLst>
            </a:prstGeom>
            <a:solidFill>
              <a:srgbClr val="FD9203"/>
            </a:solidFill>
            <a:ln w="9525" cap="flat" cmpd="sng" algn="ctr">
              <a:noFill/>
              <a:prstDash val="solid"/>
              <a:round/>
              <a:headEnd type="stealth" w="med" len="med"/>
              <a:tailEnd type="oval" w="med" len="med"/>
            </a:ln>
            <a:effectLst/>
          </p:spPr>
          <p:txBody>
            <a:bodyPr vert="horz" wrap="none" lIns="0" tIns="45720" rIns="0" bIns="45720" numCol="1" rtlCol="0" anchor="ctr" anchorCtr="0" compatLnSpc="1">
              <a:prstTxWarp prst="textNoShape">
                <a:avLst/>
              </a:prstTxWarp>
            </a:bodyPr>
            <a:lstStyle/>
            <a:p>
              <a:pPr algn="ctr">
                <a:buNone/>
              </a:pPr>
              <a:r>
                <a:rPr lang="en-US" altLang="zh-CN" sz="1300" dirty="0" smtClean="0">
                  <a:solidFill>
                    <a:schemeClr val="bg1"/>
                  </a:solidFill>
                  <a:latin typeface="Arial" pitchFamily="34" charset="0"/>
                  <a:ea typeface="微软雅黑" pitchFamily="34" charset="-122"/>
                  <a:cs typeface="Arial" pitchFamily="34" charset="0"/>
                </a:rPr>
                <a:t>Core patents</a:t>
              </a:r>
              <a:endParaRPr lang="zh-CN" altLang="en-US" sz="1300" dirty="0" smtClean="0">
                <a:solidFill>
                  <a:schemeClr val="bg1"/>
                </a:solidFill>
                <a:latin typeface="Arial" pitchFamily="34" charset="0"/>
                <a:ea typeface="微软雅黑" pitchFamily="34" charset="-122"/>
                <a:cs typeface="Arial" pitchFamily="34" charset="0"/>
              </a:endParaRPr>
            </a:p>
          </p:txBody>
        </p:sp>
        <p:sp>
          <p:nvSpPr>
            <p:cNvPr id="39" name="圆角矩形 38"/>
            <p:cNvSpPr/>
            <p:nvPr/>
          </p:nvSpPr>
          <p:spPr bwMode="auto">
            <a:xfrm>
              <a:off x="535132" y="1286370"/>
              <a:ext cx="1086482" cy="596437"/>
            </a:xfrm>
            <a:prstGeom prst="roundRect">
              <a:avLst>
                <a:gd name="adj" fmla="val 3166"/>
              </a:avLst>
            </a:prstGeom>
            <a:solidFill>
              <a:srgbClr val="FD9203"/>
            </a:solidFill>
            <a:ln w="9525" cap="flat" cmpd="sng" algn="ctr">
              <a:noFill/>
              <a:prstDash val="solid"/>
              <a:round/>
              <a:headEnd type="stealth" w="med" len="med"/>
              <a:tailEnd type="oval" w="med" len="med"/>
            </a:ln>
            <a:effectLst/>
          </p:spPr>
          <p:txBody>
            <a:bodyPr vert="horz" wrap="none" lIns="0" tIns="45720" rIns="0" bIns="45720" numCol="1" rtlCol="0" anchor="ctr" anchorCtr="0" compatLnSpc="1">
              <a:prstTxWarp prst="textNoShape">
                <a:avLst/>
              </a:prstTxWarp>
            </a:bodyPr>
            <a:lstStyle/>
            <a:p>
              <a:pPr algn="ctr">
                <a:buNone/>
              </a:pPr>
              <a:r>
                <a:rPr lang="en-US" altLang="zh-CN" sz="1300" dirty="0" smtClean="0">
                  <a:solidFill>
                    <a:schemeClr val="bg1"/>
                  </a:solidFill>
                  <a:latin typeface="Arial" pitchFamily="34" charset="0"/>
                  <a:ea typeface="微软雅黑" pitchFamily="34" charset="-122"/>
                  <a:cs typeface="Arial" pitchFamily="34" charset="0"/>
                </a:rPr>
                <a:t>High-level</a:t>
              </a:r>
              <a:br>
                <a:rPr lang="en-US" altLang="zh-CN" sz="1300" dirty="0" smtClean="0">
                  <a:solidFill>
                    <a:schemeClr val="bg1"/>
                  </a:solidFill>
                  <a:latin typeface="Arial" pitchFamily="34" charset="0"/>
                  <a:ea typeface="微软雅黑" pitchFamily="34" charset="-122"/>
                  <a:cs typeface="Arial" pitchFamily="34" charset="0"/>
                </a:rPr>
              </a:br>
              <a:r>
                <a:rPr lang="en-US" altLang="zh-CN" sz="1300" dirty="0" smtClean="0">
                  <a:solidFill>
                    <a:schemeClr val="bg1"/>
                  </a:solidFill>
                  <a:latin typeface="Arial" pitchFamily="34" charset="0"/>
                  <a:ea typeface="微软雅黑" pitchFamily="34" charset="-122"/>
                  <a:cs typeface="Arial" pitchFamily="34" charset="0"/>
                </a:rPr>
                <a:t>academic </a:t>
              </a:r>
            </a:p>
            <a:p>
              <a:pPr algn="ctr">
                <a:buNone/>
              </a:pPr>
              <a:r>
                <a:rPr lang="en-US" altLang="zh-CN" sz="1300" dirty="0" smtClean="0">
                  <a:solidFill>
                    <a:schemeClr val="bg1"/>
                  </a:solidFill>
                  <a:latin typeface="Arial" pitchFamily="34" charset="0"/>
                  <a:ea typeface="微软雅黑" pitchFamily="34" charset="-122"/>
                  <a:cs typeface="Arial" pitchFamily="34" charset="0"/>
                </a:rPr>
                <a:t>achievements</a:t>
              </a:r>
            </a:p>
          </p:txBody>
        </p:sp>
        <p:grpSp>
          <p:nvGrpSpPr>
            <p:cNvPr id="3" name="Group 84"/>
            <p:cNvGrpSpPr>
              <a:grpSpLocks/>
            </p:cNvGrpSpPr>
            <p:nvPr/>
          </p:nvGrpSpPr>
          <p:grpSpPr bwMode="auto">
            <a:xfrm rot="16200000">
              <a:off x="1942639" y="462031"/>
              <a:ext cx="503314" cy="3574255"/>
              <a:chOff x="3787" y="1423"/>
              <a:chExt cx="536" cy="1860"/>
            </a:xfrm>
          </p:grpSpPr>
          <p:sp>
            <p:nvSpPr>
              <p:cNvPr id="41" name="Freeform 85"/>
              <p:cNvSpPr>
                <a:spLocks/>
              </p:cNvSpPr>
              <p:nvPr/>
            </p:nvSpPr>
            <p:spPr bwMode="auto">
              <a:xfrm>
                <a:off x="3787" y="1423"/>
                <a:ext cx="407" cy="1085"/>
              </a:xfrm>
              <a:custGeom>
                <a:avLst/>
                <a:gdLst>
                  <a:gd name="T0" fmla="*/ 27 w 27"/>
                  <a:gd name="T1" fmla="*/ 26 h 35"/>
                  <a:gd name="T2" fmla="*/ 0 w 27"/>
                  <a:gd name="T3" fmla="*/ 0 h 35"/>
                  <a:gd name="T4" fmla="*/ 0 w 27"/>
                  <a:gd name="T5" fmla="*/ 25 h 35"/>
                  <a:gd name="T6" fmla="*/ 27 w 27"/>
                  <a:gd name="T7" fmla="*/ 35 h 35"/>
                  <a:gd name="T8" fmla="*/ 27 w 27"/>
                  <a:gd name="T9" fmla="*/ 26 h 35"/>
                  <a:gd name="T10" fmla="*/ 0 60000 65536"/>
                  <a:gd name="T11" fmla="*/ 0 60000 65536"/>
                  <a:gd name="T12" fmla="*/ 0 60000 65536"/>
                  <a:gd name="T13" fmla="*/ 0 60000 65536"/>
                  <a:gd name="T14" fmla="*/ 0 60000 65536"/>
                  <a:gd name="T15" fmla="*/ 0 w 27"/>
                  <a:gd name="T16" fmla="*/ 0 h 35"/>
                  <a:gd name="T17" fmla="*/ 27 w 27"/>
                  <a:gd name="T18" fmla="*/ 35 h 35"/>
                </a:gdLst>
                <a:ahLst/>
                <a:cxnLst>
                  <a:cxn ang="T10">
                    <a:pos x="T0" y="T1"/>
                  </a:cxn>
                  <a:cxn ang="T11">
                    <a:pos x="T2" y="T3"/>
                  </a:cxn>
                  <a:cxn ang="T12">
                    <a:pos x="T4" y="T5"/>
                  </a:cxn>
                  <a:cxn ang="T13">
                    <a:pos x="T6" y="T7"/>
                  </a:cxn>
                  <a:cxn ang="T14">
                    <a:pos x="T8" y="T9"/>
                  </a:cxn>
                </a:cxnLst>
                <a:rect l="T15" t="T16" r="T17" b="T18"/>
                <a:pathLst>
                  <a:path w="27" h="35">
                    <a:moveTo>
                      <a:pt x="27" y="26"/>
                    </a:moveTo>
                    <a:cubicBezTo>
                      <a:pt x="27" y="26"/>
                      <a:pt x="10" y="18"/>
                      <a:pt x="0" y="0"/>
                    </a:cubicBezTo>
                    <a:lnTo>
                      <a:pt x="0" y="25"/>
                    </a:lnTo>
                    <a:cubicBezTo>
                      <a:pt x="0" y="25"/>
                      <a:pt x="12" y="33"/>
                      <a:pt x="27" y="35"/>
                    </a:cubicBezTo>
                    <a:lnTo>
                      <a:pt x="27" y="26"/>
                    </a:lnTo>
                  </a:path>
                </a:pathLst>
              </a:custGeom>
              <a:gradFill rotWithShape="1">
                <a:gsLst>
                  <a:gs pos="0">
                    <a:schemeClr val="bg2">
                      <a:lumMod val="60000"/>
                      <a:lumOff val="40000"/>
                    </a:schemeClr>
                  </a:gs>
                  <a:gs pos="100000">
                    <a:srgbClr val="969696"/>
                  </a:gs>
                </a:gsLst>
                <a:lin ang="0" scaled="1"/>
              </a:gradFill>
              <a:ln w="9525" cap="flat" cmpd="sng">
                <a:noFill/>
                <a:prstDash val="solid"/>
                <a:round/>
                <a:headEnd/>
                <a:tailEnd/>
              </a:ln>
            </p:spPr>
            <p:txBody>
              <a:bodyPr/>
              <a:lstStyle/>
              <a:p>
                <a:endParaRPr lang="zh-CN" altLang="en-US" dirty="0">
                  <a:latin typeface="Arial" pitchFamily="34" charset="0"/>
                  <a:cs typeface="Arial" pitchFamily="34" charset="0"/>
                </a:endParaRPr>
              </a:p>
            </p:txBody>
          </p:sp>
          <p:sp>
            <p:nvSpPr>
              <p:cNvPr id="42" name="Freeform 86"/>
              <p:cNvSpPr>
                <a:spLocks/>
              </p:cNvSpPr>
              <p:nvPr/>
            </p:nvSpPr>
            <p:spPr bwMode="auto">
              <a:xfrm>
                <a:off x="3787" y="2198"/>
                <a:ext cx="407" cy="1085"/>
              </a:xfrm>
              <a:custGeom>
                <a:avLst/>
                <a:gdLst>
                  <a:gd name="T0" fmla="*/ 27 w 27"/>
                  <a:gd name="T1" fmla="*/ 10 h 35"/>
                  <a:gd name="T2" fmla="*/ 0 w 27"/>
                  <a:gd name="T3" fmla="*/ 35 h 35"/>
                  <a:gd name="T4" fmla="*/ 0 w 27"/>
                  <a:gd name="T5" fmla="*/ 11 h 35"/>
                  <a:gd name="T6" fmla="*/ 27 w 27"/>
                  <a:gd name="T7" fmla="*/ 0 h 35"/>
                  <a:gd name="T8" fmla="*/ 27 w 27"/>
                  <a:gd name="T9" fmla="*/ 10 h 35"/>
                  <a:gd name="T10" fmla="*/ 0 60000 65536"/>
                  <a:gd name="T11" fmla="*/ 0 60000 65536"/>
                  <a:gd name="T12" fmla="*/ 0 60000 65536"/>
                  <a:gd name="T13" fmla="*/ 0 60000 65536"/>
                  <a:gd name="T14" fmla="*/ 0 60000 65536"/>
                  <a:gd name="T15" fmla="*/ 0 w 27"/>
                  <a:gd name="T16" fmla="*/ 0 h 35"/>
                  <a:gd name="T17" fmla="*/ 27 w 27"/>
                  <a:gd name="T18" fmla="*/ 35 h 35"/>
                </a:gdLst>
                <a:ahLst/>
                <a:cxnLst>
                  <a:cxn ang="T10">
                    <a:pos x="T0" y="T1"/>
                  </a:cxn>
                  <a:cxn ang="T11">
                    <a:pos x="T2" y="T3"/>
                  </a:cxn>
                  <a:cxn ang="T12">
                    <a:pos x="T4" y="T5"/>
                  </a:cxn>
                  <a:cxn ang="T13">
                    <a:pos x="T6" y="T7"/>
                  </a:cxn>
                  <a:cxn ang="T14">
                    <a:pos x="T8" y="T9"/>
                  </a:cxn>
                </a:cxnLst>
                <a:rect l="T15" t="T16" r="T17" b="T18"/>
                <a:pathLst>
                  <a:path w="27" h="35">
                    <a:moveTo>
                      <a:pt x="27" y="10"/>
                    </a:moveTo>
                    <a:cubicBezTo>
                      <a:pt x="27" y="10"/>
                      <a:pt x="10" y="17"/>
                      <a:pt x="0" y="35"/>
                    </a:cubicBezTo>
                    <a:lnTo>
                      <a:pt x="0" y="11"/>
                    </a:lnTo>
                    <a:cubicBezTo>
                      <a:pt x="0" y="11"/>
                      <a:pt x="12" y="3"/>
                      <a:pt x="27" y="0"/>
                    </a:cubicBezTo>
                    <a:lnTo>
                      <a:pt x="27" y="10"/>
                    </a:lnTo>
                  </a:path>
                </a:pathLst>
              </a:custGeom>
              <a:gradFill rotWithShape="1">
                <a:gsLst>
                  <a:gs pos="0">
                    <a:srgbClr val="EAEAEA"/>
                  </a:gs>
                  <a:gs pos="100000">
                    <a:srgbClr val="B2B2B2"/>
                  </a:gs>
                </a:gsLst>
                <a:lin ang="0" scaled="1"/>
              </a:gradFill>
              <a:ln w="9525" cap="flat" cmpd="sng">
                <a:noFill/>
                <a:prstDash val="solid"/>
                <a:round/>
                <a:headEnd type="none" w="med" len="med"/>
                <a:tailEnd type="none" w="med" len="med"/>
              </a:ln>
            </p:spPr>
            <p:txBody>
              <a:bodyPr/>
              <a:lstStyle/>
              <a:p>
                <a:endParaRPr lang="zh-CN" altLang="en-US" dirty="0">
                  <a:latin typeface="Arial" pitchFamily="34" charset="0"/>
                  <a:cs typeface="Arial" pitchFamily="34" charset="0"/>
                </a:endParaRPr>
              </a:p>
            </p:txBody>
          </p:sp>
          <p:sp>
            <p:nvSpPr>
              <p:cNvPr id="44" name="Freeform 88"/>
              <p:cNvSpPr>
                <a:spLocks/>
              </p:cNvSpPr>
              <p:nvPr/>
            </p:nvSpPr>
            <p:spPr bwMode="auto">
              <a:xfrm>
                <a:off x="4173" y="2043"/>
                <a:ext cx="150" cy="620"/>
              </a:xfrm>
              <a:custGeom>
                <a:avLst/>
                <a:gdLst>
                  <a:gd name="T0" fmla="*/ 0 w 10"/>
                  <a:gd name="T1" fmla="*/ 20 h 20"/>
                  <a:gd name="T2" fmla="*/ 0 w 10"/>
                  <a:gd name="T3" fmla="*/ 0 h 20"/>
                  <a:gd name="T4" fmla="*/ 10 w 10"/>
                  <a:gd name="T5" fmla="*/ 10 h 20"/>
                  <a:gd name="T6" fmla="*/ 0 w 10"/>
                  <a:gd name="T7" fmla="*/ 20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0" y="20"/>
                    </a:moveTo>
                    <a:lnTo>
                      <a:pt x="0" y="0"/>
                    </a:lnTo>
                    <a:lnTo>
                      <a:pt x="10" y="10"/>
                    </a:lnTo>
                    <a:lnTo>
                      <a:pt x="0" y="20"/>
                    </a:lnTo>
                  </a:path>
                </a:pathLst>
              </a:custGeom>
              <a:solidFill>
                <a:schemeClr val="bg1">
                  <a:lumMod val="65000"/>
                </a:schemeClr>
              </a:solidFill>
              <a:ln w="9525" cap="flat" cmpd="sng">
                <a:noFill/>
                <a:prstDash val="solid"/>
                <a:round/>
                <a:headEnd type="none" w="med" len="med"/>
                <a:tailEnd type="none" w="med" len="med"/>
              </a:ln>
            </p:spPr>
            <p:txBody>
              <a:bodyPr/>
              <a:lstStyle/>
              <a:p>
                <a:endParaRPr lang="zh-CN" altLang="en-US" dirty="0">
                  <a:latin typeface="Arial" pitchFamily="34" charset="0"/>
                  <a:cs typeface="Arial" pitchFamily="34" charset="0"/>
                </a:endParaRPr>
              </a:p>
            </p:txBody>
          </p:sp>
        </p:grpSp>
        <p:sp>
          <p:nvSpPr>
            <p:cNvPr id="45" name="矩形 44"/>
            <p:cNvSpPr/>
            <p:nvPr/>
          </p:nvSpPr>
          <p:spPr>
            <a:xfrm>
              <a:off x="1044325" y="2429378"/>
              <a:ext cx="2033552" cy="325185"/>
            </a:xfrm>
            <a:prstGeom prst="rect">
              <a:avLst/>
            </a:prstGeom>
          </p:spPr>
          <p:txBody>
            <a:bodyPr wrap="none">
              <a:spAutoFit/>
            </a:bodyPr>
            <a:lstStyle/>
            <a:p>
              <a:pPr>
                <a:buNone/>
              </a:pPr>
              <a:r>
                <a:rPr lang="en-US" altLang="zh-CN" sz="1700" dirty="0" smtClean="0">
                  <a:solidFill>
                    <a:srgbClr val="C00000"/>
                  </a:solidFill>
                  <a:latin typeface="Arial" pitchFamily="34" charset="0"/>
                  <a:ea typeface="微软雅黑" pitchFamily="34" charset="-122"/>
                  <a:cs typeface="Arial" pitchFamily="34" charset="0"/>
                </a:rPr>
                <a:t>Transform S&amp;T to productivity</a:t>
              </a:r>
              <a:endParaRPr lang="zh-CN" altLang="en-US" sz="1700" dirty="0" smtClean="0">
                <a:solidFill>
                  <a:srgbClr val="C00000"/>
                </a:solidFill>
                <a:latin typeface="Arial" pitchFamily="34" charset="0"/>
                <a:ea typeface="微软雅黑" pitchFamily="34" charset="-122"/>
                <a:cs typeface="Arial" pitchFamily="34" charset="0"/>
              </a:endParaRPr>
            </a:p>
          </p:txBody>
        </p:sp>
        <p:grpSp>
          <p:nvGrpSpPr>
            <p:cNvPr id="4" name="组合 1041"/>
            <p:cNvGrpSpPr/>
            <p:nvPr/>
          </p:nvGrpSpPr>
          <p:grpSpPr>
            <a:xfrm>
              <a:off x="1264424" y="3007518"/>
              <a:ext cx="1447620" cy="1357926"/>
              <a:chOff x="2234511" y="2931903"/>
              <a:chExt cx="1918389" cy="1799526"/>
            </a:xfrm>
          </p:grpSpPr>
          <p:sp>
            <p:nvSpPr>
              <p:cNvPr id="47" name="Oval 16"/>
              <p:cNvSpPr>
                <a:spLocks noChangeArrowheads="1"/>
              </p:cNvSpPr>
              <p:nvPr/>
            </p:nvSpPr>
            <p:spPr bwMode="gray">
              <a:xfrm>
                <a:off x="2879427" y="3418446"/>
                <a:ext cx="844086" cy="833457"/>
              </a:xfrm>
              <a:prstGeom prst="ellipse">
                <a:avLst/>
              </a:prstGeom>
              <a:solidFill>
                <a:srgbClr val="FD9203"/>
              </a:solid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buNone/>
                </a:pPr>
                <a:r>
                  <a:rPr lang="en-US" altLang="zh-CN" sz="1200" dirty="0" err="1" smtClean="0">
                    <a:solidFill>
                      <a:schemeClr val="bg1"/>
                    </a:solidFill>
                    <a:latin typeface="Arial" pitchFamily="34" charset="0"/>
                    <a:ea typeface="微软雅黑" pitchFamily="34" charset="-122"/>
                    <a:cs typeface="Arial" pitchFamily="34" charset="0"/>
                  </a:rPr>
                  <a:t>Huawei</a:t>
                </a:r>
                <a:endParaRPr lang="en-US" altLang="zh-CN" sz="1200" dirty="0" smtClean="0">
                  <a:solidFill>
                    <a:schemeClr val="bg1"/>
                  </a:solidFill>
                  <a:latin typeface="Arial" pitchFamily="34" charset="0"/>
                  <a:ea typeface="微软雅黑" pitchFamily="34" charset="-122"/>
                  <a:cs typeface="Arial" pitchFamily="34" charset="0"/>
                </a:endParaRPr>
              </a:p>
              <a:p>
                <a:pPr algn="ctr">
                  <a:lnSpc>
                    <a:spcPct val="120000"/>
                  </a:lnSpc>
                  <a:buNone/>
                </a:pPr>
                <a:r>
                  <a:rPr lang="en-US" altLang="zh-CN" sz="1200" dirty="0" smtClean="0">
                    <a:solidFill>
                      <a:schemeClr val="bg1"/>
                    </a:solidFill>
                    <a:latin typeface="Arial" pitchFamily="34" charset="0"/>
                    <a:ea typeface="微软雅黑" pitchFamily="34" charset="-122"/>
                    <a:cs typeface="Arial" pitchFamily="34" charset="0"/>
                  </a:rPr>
                  <a:t>HIRP</a:t>
                </a:r>
                <a:endParaRPr lang="zh-CN" altLang="en-US" sz="1200" dirty="0" smtClean="0">
                  <a:solidFill>
                    <a:schemeClr val="bg1"/>
                  </a:solidFill>
                  <a:latin typeface="Arial" pitchFamily="34" charset="0"/>
                  <a:ea typeface="微软雅黑" pitchFamily="34" charset="-122"/>
                  <a:cs typeface="Arial" pitchFamily="34" charset="0"/>
                </a:endParaRPr>
              </a:p>
            </p:txBody>
          </p:sp>
          <p:grpSp>
            <p:nvGrpSpPr>
              <p:cNvPr id="5" name="组合 935"/>
              <p:cNvGrpSpPr/>
              <p:nvPr/>
            </p:nvGrpSpPr>
            <p:grpSpPr>
              <a:xfrm rot="5400000">
                <a:off x="2293943" y="2872471"/>
                <a:ext cx="1799526" cy="1918389"/>
                <a:chOff x="4965358" y="4444409"/>
                <a:chExt cx="1933292" cy="2060992"/>
              </a:xfrm>
            </p:grpSpPr>
            <p:grpSp>
              <p:nvGrpSpPr>
                <p:cNvPr id="6" name="组合 1103"/>
                <p:cNvGrpSpPr/>
                <p:nvPr/>
              </p:nvGrpSpPr>
              <p:grpSpPr>
                <a:xfrm>
                  <a:off x="4965358" y="4673044"/>
                  <a:ext cx="1867725" cy="1581811"/>
                  <a:chOff x="8201079" y="4298491"/>
                  <a:chExt cx="1990586" cy="1702556"/>
                </a:xfrm>
              </p:grpSpPr>
              <p:sp>
                <p:nvSpPr>
                  <p:cNvPr id="53" name="Freeform 18"/>
                  <p:cNvSpPr>
                    <a:spLocks/>
                  </p:cNvSpPr>
                  <p:nvPr/>
                </p:nvSpPr>
                <p:spPr bwMode="auto">
                  <a:xfrm rot="20883122">
                    <a:off x="8201079" y="4745715"/>
                    <a:ext cx="1990586" cy="1255332"/>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00B0F0"/>
                  </a:solidFill>
                  <a:ln w="9525">
                    <a:noFill/>
                  </a:ln>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altLang="en-US" sz="2600" dirty="0">
                      <a:solidFill>
                        <a:schemeClr val="bg1"/>
                      </a:solidFill>
                      <a:latin typeface="Arial" pitchFamily="34" charset="0"/>
                      <a:ea typeface="微软雅黑" pitchFamily="34" charset="-122"/>
                      <a:cs typeface="Arial" pitchFamily="34" charset="0"/>
                    </a:endParaRPr>
                  </a:p>
                </p:txBody>
              </p:sp>
              <p:sp>
                <p:nvSpPr>
                  <p:cNvPr id="54" name="WordArt 9"/>
                  <p:cNvSpPr>
                    <a:spLocks noChangeArrowheads="1" noChangeShapeType="1" noTextEdit="1"/>
                  </p:cNvSpPr>
                  <p:nvPr/>
                </p:nvSpPr>
                <p:spPr bwMode="auto">
                  <a:xfrm rot="10800000">
                    <a:off x="8443649" y="4298491"/>
                    <a:ext cx="1516780" cy="150020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ArchUp">
                      <a:avLst>
                        <a:gd name="adj" fmla="val 12275976"/>
                      </a:avLst>
                    </a:prstTxWarp>
                  </a:bodyPr>
                  <a:lstStyle/>
                  <a:p>
                    <a:pPr algn="ctr">
                      <a:buNone/>
                    </a:pPr>
                    <a:r>
                      <a:rPr lang="en-US" altLang="zh-CN" sz="3700" kern="10" dirty="0" smtClean="0">
                        <a:solidFill>
                          <a:schemeClr val="bg1"/>
                        </a:solidFill>
                        <a:latin typeface="Arial" pitchFamily="34" charset="0"/>
                        <a:ea typeface="黑体"/>
                        <a:cs typeface="Arial" pitchFamily="34" charset="0"/>
                      </a:rPr>
                      <a:t>Industry Challenges</a:t>
                    </a:r>
                  </a:p>
                </p:txBody>
              </p:sp>
            </p:grpSp>
            <p:grpSp>
              <p:nvGrpSpPr>
                <p:cNvPr id="7" name="组合 1123"/>
                <p:cNvGrpSpPr/>
                <p:nvPr/>
              </p:nvGrpSpPr>
              <p:grpSpPr>
                <a:xfrm>
                  <a:off x="5030270" y="4444409"/>
                  <a:ext cx="1868380" cy="2060992"/>
                  <a:chOff x="8270262" y="4052403"/>
                  <a:chExt cx="1991284" cy="2218314"/>
                </a:xfrm>
              </p:grpSpPr>
              <p:sp>
                <p:nvSpPr>
                  <p:cNvPr id="51" name="Freeform 19"/>
                  <p:cNvSpPr>
                    <a:spLocks/>
                  </p:cNvSpPr>
                  <p:nvPr/>
                </p:nvSpPr>
                <p:spPr bwMode="auto">
                  <a:xfrm rot="20883122">
                    <a:off x="8270262" y="4052403"/>
                    <a:ext cx="1991284" cy="1254633"/>
                  </a:xfrm>
                  <a:custGeom>
                    <a:avLst/>
                    <a:gdLst>
                      <a:gd name="T0" fmla="*/ 2623 w 2849"/>
                      <a:gd name="T1" fmla="*/ 1311 h 1794"/>
                      <a:gd name="T2" fmla="*/ 2618 w 2849"/>
                      <a:gd name="T3" fmla="*/ 1208 h 1794"/>
                      <a:gd name="T4" fmla="*/ 2603 w 2849"/>
                      <a:gd name="T5" fmla="*/ 1106 h 1794"/>
                      <a:gd name="T6" fmla="*/ 2582 w 2849"/>
                      <a:gd name="T7" fmla="*/ 1008 h 1794"/>
                      <a:gd name="T8" fmla="*/ 2554 w 2849"/>
                      <a:gd name="T9" fmla="*/ 914 h 1794"/>
                      <a:gd name="T10" fmla="*/ 2518 w 2849"/>
                      <a:gd name="T11" fmla="*/ 822 h 1794"/>
                      <a:gd name="T12" fmla="*/ 2477 w 2849"/>
                      <a:gd name="T13" fmla="*/ 732 h 1794"/>
                      <a:gd name="T14" fmla="*/ 2430 w 2849"/>
                      <a:gd name="T15" fmla="*/ 647 h 1794"/>
                      <a:gd name="T16" fmla="*/ 2377 w 2849"/>
                      <a:gd name="T17" fmla="*/ 567 h 1794"/>
                      <a:gd name="T18" fmla="*/ 2318 w 2849"/>
                      <a:gd name="T19" fmla="*/ 489 h 1794"/>
                      <a:gd name="T20" fmla="*/ 2253 w 2849"/>
                      <a:gd name="T21" fmla="*/ 417 h 1794"/>
                      <a:gd name="T22" fmla="*/ 2183 w 2849"/>
                      <a:gd name="T23" fmla="*/ 350 h 1794"/>
                      <a:gd name="T24" fmla="*/ 2110 w 2849"/>
                      <a:gd name="T25" fmla="*/ 287 h 1794"/>
                      <a:gd name="T26" fmla="*/ 2031 w 2849"/>
                      <a:gd name="T27" fmla="*/ 229 h 1794"/>
                      <a:gd name="T28" fmla="*/ 1948 w 2849"/>
                      <a:gd name="T29" fmla="*/ 178 h 1794"/>
                      <a:gd name="T30" fmla="*/ 1862 w 2849"/>
                      <a:gd name="T31" fmla="*/ 132 h 1794"/>
                      <a:gd name="T32" fmla="*/ 1772 w 2849"/>
                      <a:gd name="T33" fmla="*/ 93 h 1794"/>
                      <a:gd name="T34" fmla="*/ 1679 w 2849"/>
                      <a:gd name="T35" fmla="*/ 60 h 1794"/>
                      <a:gd name="T36" fmla="*/ 1583 w 2849"/>
                      <a:gd name="T37" fmla="*/ 34 h 1794"/>
                      <a:gd name="T38" fmla="*/ 1484 w 2849"/>
                      <a:gd name="T39" fmla="*/ 15 h 1794"/>
                      <a:gd name="T40" fmla="*/ 1382 w 2849"/>
                      <a:gd name="T41" fmla="*/ 4 h 1794"/>
                      <a:gd name="T42" fmla="*/ 1278 w 2849"/>
                      <a:gd name="T43" fmla="*/ 0 h 1794"/>
                      <a:gd name="T44" fmla="*/ 1167 w 2849"/>
                      <a:gd name="T45" fmla="*/ 4 h 1794"/>
                      <a:gd name="T46" fmla="*/ 1007 w 2849"/>
                      <a:gd name="T47" fmla="*/ 27 h 1794"/>
                      <a:gd name="T48" fmla="*/ 852 w 2849"/>
                      <a:gd name="T49" fmla="*/ 68 h 1794"/>
                      <a:gd name="T50" fmla="*/ 704 w 2849"/>
                      <a:gd name="T51" fmla="*/ 128 h 1794"/>
                      <a:gd name="T52" fmla="*/ 568 w 2849"/>
                      <a:gd name="T53" fmla="*/ 203 h 1794"/>
                      <a:gd name="T54" fmla="*/ 440 w 2849"/>
                      <a:gd name="T55" fmla="*/ 293 h 1794"/>
                      <a:gd name="T56" fmla="*/ 324 w 2849"/>
                      <a:gd name="T57" fmla="*/ 397 h 1794"/>
                      <a:gd name="T58" fmla="*/ 222 w 2849"/>
                      <a:gd name="T59" fmla="*/ 514 h 1794"/>
                      <a:gd name="T60" fmla="*/ 132 w 2849"/>
                      <a:gd name="T61" fmla="*/ 641 h 1794"/>
                      <a:gd name="T62" fmla="*/ 57 w 2849"/>
                      <a:gd name="T63" fmla="*/ 779 h 1794"/>
                      <a:gd name="T64" fmla="*/ 0 w 2849"/>
                      <a:gd name="T65" fmla="*/ 927 h 1794"/>
                      <a:gd name="T66" fmla="*/ 128 w 2849"/>
                      <a:gd name="T67" fmla="*/ 801 h 1794"/>
                      <a:gd name="T68" fmla="*/ 158 w 2849"/>
                      <a:gd name="T69" fmla="*/ 791 h 1794"/>
                      <a:gd name="T70" fmla="*/ 178 w 2849"/>
                      <a:gd name="T71" fmla="*/ 795 h 1794"/>
                      <a:gd name="T72" fmla="*/ 433 w 2849"/>
                      <a:gd name="T73" fmla="*/ 1045 h 1794"/>
                      <a:gd name="T74" fmla="*/ 459 w 2849"/>
                      <a:gd name="T75" fmla="*/ 981 h 1794"/>
                      <a:gd name="T76" fmla="*/ 506 w 2849"/>
                      <a:gd name="T77" fmla="*/ 890 h 1794"/>
                      <a:gd name="T78" fmla="*/ 563 w 2849"/>
                      <a:gd name="T79" fmla="*/ 805 h 1794"/>
                      <a:gd name="T80" fmla="*/ 628 w 2849"/>
                      <a:gd name="T81" fmla="*/ 727 h 1794"/>
                      <a:gd name="T82" fmla="*/ 702 w 2849"/>
                      <a:gd name="T83" fmla="*/ 658 h 1794"/>
                      <a:gd name="T84" fmla="*/ 784 w 2849"/>
                      <a:gd name="T85" fmla="*/ 596 h 1794"/>
                      <a:gd name="T86" fmla="*/ 872 w 2849"/>
                      <a:gd name="T87" fmla="*/ 546 h 1794"/>
                      <a:gd name="T88" fmla="*/ 967 w 2849"/>
                      <a:gd name="T89" fmla="*/ 504 h 1794"/>
                      <a:gd name="T90" fmla="*/ 1066 w 2849"/>
                      <a:gd name="T91" fmla="*/ 473 h 1794"/>
                      <a:gd name="T92" fmla="*/ 1171 w 2849"/>
                      <a:gd name="T93" fmla="*/ 455 h 1794"/>
                      <a:gd name="T94" fmla="*/ 1278 w 2849"/>
                      <a:gd name="T95" fmla="*/ 448 h 1794"/>
                      <a:gd name="T96" fmla="*/ 1371 w 2849"/>
                      <a:gd name="T97" fmla="*/ 452 h 1794"/>
                      <a:gd name="T98" fmla="*/ 1503 w 2849"/>
                      <a:gd name="T99" fmla="*/ 476 h 1794"/>
                      <a:gd name="T100" fmla="*/ 1628 w 2849"/>
                      <a:gd name="T101" fmla="*/ 518 h 1794"/>
                      <a:gd name="T102" fmla="*/ 1744 w 2849"/>
                      <a:gd name="T103" fmla="*/ 577 h 1794"/>
                      <a:gd name="T104" fmla="*/ 1850 w 2849"/>
                      <a:gd name="T105" fmla="*/ 653 h 1794"/>
                      <a:gd name="T106" fmla="*/ 1943 w 2849"/>
                      <a:gd name="T107" fmla="*/ 742 h 1794"/>
                      <a:gd name="T108" fmla="*/ 2022 w 2849"/>
                      <a:gd name="T109" fmla="*/ 843 h 1794"/>
                      <a:gd name="T110" fmla="*/ 2087 w 2849"/>
                      <a:gd name="T111" fmla="*/ 956 h 1794"/>
                      <a:gd name="T112" fmla="*/ 2136 w 2849"/>
                      <a:gd name="T113" fmla="*/ 1078 h 1794"/>
                      <a:gd name="T114" fmla="*/ 2165 w 2849"/>
                      <a:gd name="T115" fmla="*/ 1208 h 1794"/>
                      <a:gd name="T116" fmla="*/ 2176 w 2849"/>
                      <a:gd name="T117" fmla="*/ 1345 h 1794"/>
                      <a:gd name="T118" fmla="*/ 2849 w 2849"/>
                      <a:gd name="T119" fmla="*/ 1345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0" y="806"/>
                        </a:lnTo>
                        <a:lnTo>
                          <a:pt x="128" y="801"/>
                        </a:lnTo>
                        <a:lnTo>
                          <a:pt x="138" y="795"/>
                        </a:lnTo>
                        <a:lnTo>
                          <a:pt x="147" y="792"/>
                        </a:lnTo>
                        <a:lnTo>
                          <a:pt x="158" y="791"/>
                        </a:lnTo>
                        <a:lnTo>
                          <a:pt x="158" y="791"/>
                        </a:lnTo>
                        <a:lnTo>
                          <a:pt x="167" y="792"/>
                        </a:lnTo>
                        <a:lnTo>
                          <a:pt x="178" y="795"/>
                        </a:lnTo>
                        <a:lnTo>
                          <a:pt x="186" y="801"/>
                        </a:lnTo>
                        <a:lnTo>
                          <a:pt x="194" y="806"/>
                        </a:lnTo>
                        <a:lnTo>
                          <a:pt x="433" y="1045"/>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7CBF33"/>
                  </a:solidFill>
                  <a:ln w="9525">
                    <a:noFill/>
                  </a:ln>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None/>
                    </a:pPr>
                    <a:endParaRPr lang="en-US" altLang="en-US" sz="2600" dirty="0">
                      <a:solidFill>
                        <a:schemeClr val="bg1"/>
                      </a:solidFill>
                      <a:latin typeface="Arial" pitchFamily="34" charset="0"/>
                      <a:ea typeface="微软雅黑" pitchFamily="34" charset="-122"/>
                      <a:cs typeface="Arial" pitchFamily="34" charset="0"/>
                    </a:endParaRPr>
                  </a:p>
                </p:txBody>
              </p:sp>
              <p:sp>
                <p:nvSpPr>
                  <p:cNvPr id="52" name="WordArt 8"/>
                  <p:cNvSpPr>
                    <a:spLocks noChangeArrowheads="1" noChangeShapeType="1" noTextEdit="1"/>
                  </p:cNvSpPr>
                  <p:nvPr/>
                </p:nvSpPr>
                <p:spPr bwMode="auto">
                  <a:xfrm>
                    <a:off x="8340296" y="4256317"/>
                    <a:ext cx="1783420" cy="20144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ArchUp">
                      <a:avLst>
                        <a:gd name="adj" fmla="val 13041411"/>
                      </a:avLst>
                    </a:prstTxWarp>
                  </a:bodyPr>
                  <a:lstStyle/>
                  <a:p>
                    <a:pPr algn="ctr">
                      <a:buNone/>
                    </a:pPr>
                    <a:r>
                      <a:rPr lang="en-US" altLang="zh-CN" sz="1300" kern="10" dirty="0" smtClean="0">
                        <a:solidFill>
                          <a:schemeClr val="bg1"/>
                        </a:solidFill>
                        <a:latin typeface="Arial" pitchFamily="34" charset="0"/>
                        <a:ea typeface="黑体"/>
                        <a:cs typeface="Arial" pitchFamily="34" charset="0"/>
                      </a:rPr>
                      <a:t>Innovative sparks</a:t>
                    </a:r>
                    <a:endParaRPr lang="en-US" altLang="zh-CN" sz="1300" kern="10" dirty="0">
                      <a:solidFill>
                        <a:schemeClr val="bg1"/>
                      </a:solidFill>
                      <a:latin typeface="Arial" pitchFamily="34" charset="0"/>
                      <a:ea typeface="黑体"/>
                      <a:cs typeface="Arial" pitchFamily="34" charset="0"/>
                    </a:endParaRPr>
                  </a:p>
                </p:txBody>
              </p:sp>
            </p:grpSp>
          </p:grpSp>
        </p:grpSp>
        <p:sp>
          <p:nvSpPr>
            <p:cNvPr id="55" name="Oval 327"/>
            <p:cNvSpPr>
              <a:spLocks noChangeArrowheads="1"/>
            </p:cNvSpPr>
            <p:nvPr/>
          </p:nvSpPr>
          <p:spPr bwMode="auto">
            <a:xfrm>
              <a:off x="227706" y="2946840"/>
              <a:ext cx="451566" cy="1435854"/>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pPr>
              <a:endParaRPr lang="zh-CN" altLang="en-US" dirty="0">
                <a:solidFill>
                  <a:schemeClr val="bg1"/>
                </a:solidFill>
                <a:latin typeface="Arial" pitchFamily="34" charset="0"/>
                <a:ea typeface="微软雅黑" pitchFamily="34" charset="-122"/>
                <a:cs typeface="Arial" pitchFamily="34" charset="0"/>
              </a:endParaRPr>
            </a:p>
          </p:txBody>
        </p:sp>
        <p:sp>
          <p:nvSpPr>
            <p:cNvPr id="56" name="右箭头 8"/>
            <p:cNvSpPr/>
            <p:nvPr/>
          </p:nvSpPr>
          <p:spPr bwMode="auto">
            <a:xfrm>
              <a:off x="725280" y="3204278"/>
              <a:ext cx="718632" cy="359316"/>
            </a:xfrm>
            <a:prstGeom prst="rightArrow">
              <a:avLst>
                <a:gd name="adj1" fmla="val 57453"/>
                <a:gd name="adj2" fmla="val 104330"/>
              </a:avLst>
            </a:prstGeom>
            <a:solidFill>
              <a:srgbClr val="00B0F0"/>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defRPr/>
              </a:pPr>
              <a:endParaRPr lang="en-US" altLang="zh-CN" sz="2600" dirty="0">
                <a:solidFill>
                  <a:schemeClr val="bg1"/>
                </a:solidFill>
                <a:latin typeface="Arial" pitchFamily="34" charset="0"/>
                <a:ea typeface="微软雅黑" pitchFamily="34" charset="-122"/>
                <a:cs typeface="Arial" pitchFamily="34" charset="0"/>
              </a:endParaRPr>
            </a:p>
          </p:txBody>
        </p:sp>
        <p:sp>
          <p:nvSpPr>
            <p:cNvPr id="57" name="Oval 327"/>
            <p:cNvSpPr>
              <a:spLocks noChangeArrowheads="1"/>
            </p:cNvSpPr>
            <p:nvPr/>
          </p:nvSpPr>
          <p:spPr bwMode="auto">
            <a:xfrm>
              <a:off x="3479002" y="2946840"/>
              <a:ext cx="451566" cy="1435854"/>
            </a:xfrm>
            <a:prstGeom prst="ellipse">
              <a:avLst/>
            </a:prstGeom>
            <a:solidFill>
              <a:srgbClr val="7CBF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defRPr/>
              </a:pPr>
              <a:endParaRPr lang="zh-CN" altLang="en-US" dirty="0" smtClean="0">
                <a:solidFill>
                  <a:schemeClr val="bg1"/>
                </a:solidFill>
                <a:latin typeface="Arial" pitchFamily="34" charset="0"/>
                <a:ea typeface="微软雅黑" pitchFamily="34" charset="-122"/>
                <a:cs typeface="Arial" pitchFamily="34" charset="0"/>
              </a:endParaRPr>
            </a:p>
          </p:txBody>
        </p:sp>
        <p:sp>
          <p:nvSpPr>
            <p:cNvPr id="58" name="右箭头 8"/>
            <p:cNvSpPr/>
            <p:nvPr/>
          </p:nvSpPr>
          <p:spPr bwMode="auto">
            <a:xfrm rot="10800000">
              <a:off x="2681671" y="3204276"/>
              <a:ext cx="718632" cy="359316"/>
            </a:xfrm>
            <a:prstGeom prst="rightArrow">
              <a:avLst>
                <a:gd name="adj1" fmla="val 57453"/>
                <a:gd name="adj2" fmla="val 104330"/>
              </a:avLst>
            </a:prstGeom>
            <a:solidFill>
              <a:srgbClr val="7CBF33"/>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defRPr/>
              </a:pPr>
              <a:endParaRPr lang="en-US" altLang="zh-CN" sz="2600" dirty="0" smtClean="0">
                <a:solidFill>
                  <a:schemeClr val="bg1"/>
                </a:solidFill>
                <a:latin typeface="Arial" pitchFamily="34" charset="0"/>
                <a:ea typeface="微软雅黑" pitchFamily="34" charset="-122"/>
                <a:cs typeface="Arial" pitchFamily="34" charset="0"/>
              </a:endParaRPr>
            </a:p>
          </p:txBody>
        </p:sp>
        <p:sp>
          <p:nvSpPr>
            <p:cNvPr id="59" name="矩形 58"/>
            <p:cNvSpPr/>
            <p:nvPr/>
          </p:nvSpPr>
          <p:spPr>
            <a:xfrm>
              <a:off x="653867" y="2793204"/>
              <a:ext cx="1490456" cy="551401"/>
            </a:xfrm>
            <a:prstGeom prst="rect">
              <a:avLst/>
            </a:prstGeom>
          </p:spPr>
          <p:txBody>
            <a:bodyPr wrap="square">
              <a:spAutoFit/>
            </a:bodyPr>
            <a:lstStyle/>
            <a:p>
              <a:pPr>
                <a:buNone/>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Testing environment</a:t>
              </a:r>
            </a:p>
            <a:p>
              <a:pPr>
                <a:buNone/>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Challenges</a:t>
              </a:r>
            </a:p>
            <a:p>
              <a:pPr>
                <a:buNone/>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Requirements</a:t>
              </a:r>
            </a:p>
          </p:txBody>
        </p:sp>
        <p:sp>
          <p:nvSpPr>
            <p:cNvPr id="60" name="矩形 59"/>
            <p:cNvSpPr/>
            <p:nvPr/>
          </p:nvSpPr>
          <p:spPr>
            <a:xfrm>
              <a:off x="2550308" y="2879676"/>
              <a:ext cx="1062744" cy="240354"/>
            </a:xfrm>
            <a:prstGeom prst="rect">
              <a:avLst/>
            </a:prstGeom>
          </p:spPr>
          <p:txBody>
            <a:bodyPr wrap="square">
              <a:spAutoFit/>
            </a:bodyPr>
            <a:lstStyle/>
            <a:p>
              <a:pPr>
                <a:buNone/>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Innovative idea</a:t>
              </a:r>
              <a:endParaRPr lang="zh-CN" altLang="en-US" sz="1100" kern="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61" name="矩形 60"/>
            <p:cNvSpPr/>
            <p:nvPr/>
          </p:nvSpPr>
          <p:spPr>
            <a:xfrm>
              <a:off x="2676038" y="3827599"/>
              <a:ext cx="794138" cy="395877"/>
            </a:xfrm>
            <a:prstGeom prst="rect">
              <a:avLst/>
            </a:prstGeom>
          </p:spPr>
          <p:txBody>
            <a:bodyPr wrap="square">
              <a:spAutoFit/>
            </a:bodyPr>
            <a:lstStyle/>
            <a:p>
              <a:pPr>
                <a:buNone/>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Power of </a:t>
              </a:r>
            </a:p>
            <a:p>
              <a:pPr>
                <a:buNone/>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knowledge </a:t>
              </a:r>
              <a:endParaRPr lang="zh-CN" altLang="en-US" sz="1100" kern="0" dirty="0" smtClean="0">
                <a:solidFill>
                  <a:schemeClr val="tx1">
                    <a:lumMod val="75000"/>
                    <a:lumOff val="25000"/>
                  </a:schemeClr>
                </a:solidFill>
                <a:latin typeface="Arial" pitchFamily="34" charset="0"/>
                <a:ea typeface="微软雅黑" pitchFamily="34" charset="-122"/>
                <a:cs typeface="Arial" pitchFamily="34" charset="0"/>
              </a:endParaRPr>
            </a:p>
          </p:txBody>
        </p:sp>
        <p:grpSp>
          <p:nvGrpSpPr>
            <p:cNvPr id="8" name="组合 1027"/>
            <p:cNvGrpSpPr/>
            <p:nvPr/>
          </p:nvGrpSpPr>
          <p:grpSpPr>
            <a:xfrm>
              <a:off x="353848" y="4565919"/>
              <a:ext cx="3917521" cy="687906"/>
              <a:chOff x="6071033" y="5324325"/>
              <a:chExt cx="5686663" cy="998563"/>
            </a:xfrm>
          </p:grpSpPr>
          <p:sp>
            <p:nvSpPr>
              <p:cNvPr id="63" name="梯形 62"/>
              <p:cNvSpPr/>
              <p:nvPr/>
            </p:nvSpPr>
            <p:spPr bwMode="auto">
              <a:xfrm>
                <a:off x="8791029" y="5332464"/>
                <a:ext cx="2891384" cy="952499"/>
              </a:xfrm>
              <a:prstGeom prst="trapezoid">
                <a:avLst>
                  <a:gd name="adj" fmla="val 58707"/>
                </a:avLst>
              </a:prstGeom>
              <a:solidFill>
                <a:srgbClr val="2EA22E">
                  <a:alpha val="70980"/>
                </a:srgbClr>
              </a:solidFill>
              <a:ln w="19050" algn="ctr">
                <a:noFill/>
                <a:round/>
                <a:headEnd/>
                <a:tailEnd/>
              </a:ln>
              <a:effectLst/>
            </p:spPr>
            <p:txBody>
              <a:bodyPr wrap="none" lIns="0" tIns="0" rIns="0" bIns="0" anchor="ctr"/>
              <a:lstStyle/>
              <a:p>
                <a:pPr algn="ctr">
                  <a:lnSpc>
                    <a:spcPct val="150000"/>
                  </a:lnSpc>
                  <a:buNone/>
                </a:pPr>
                <a:endParaRPr lang="zh-CN" altLang="en-US" sz="1900" dirty="0" smtClean="0">
                  <a:solidFill>
                    <a:schemeClr val="bg1">
                      <a:lumMod val="95000"/>
                    </a:schemeClr>
                  </a:solidFill>
                  <a:latin typeface="Arial" pitchFamily="34" charset="0"/>
                  <a:ea typeface="微软雅黑" pitchFamily="34" charset="-122"/>
                  <a:cs typeface="Arial" pitchFamily="34" charset="0"/>
                </a:endParaRPr>
              </a:p>
            </p:txBody>
          </p:sp>
          <p:sp>
            <p:nvSpPr>
              <p:cNvPr id="64" name="梯形 63"/>
              <p:cNvSpPr/>
              <p:nvPr/>
            </p:nvSpPr>
            <p:spPr bwMode="auto">
              <a:xfrm>
                <a:off x="6254242" y="5324325"/>
                <a:ext cx="2891384" cy="952500"/>
              </a:xfrm>
              <a:prstGeom prst="trapezoid">
                <a:avLst>
                  <a:gd name="adj" fmla="val 58707"/>
                </a:avLst>
              </a:prstGeom>
              <a:solidFill>
                <a:schemeClr val="tx2">
                  <a:lumMod val="60000"/>
                  <a:lumOff val="40000"/>
                  <a:alpha val="71000"/>
                </a:schemeClr>
              </a:solidFill>
              <a:ln w="19050" algn="ctr">
                <a:noFill/>
                <a:round/>
                <a:headEnd/>
                <a:tailEnd/>
              </a:ln>
              <a:effectLst/>
            </p:spPr>
            <p:txBody>
              <a:bodyPr wrap="none" lIns="0" tIns="0" rIns="0" bIns="0" anchor="ctr"/>
              <a:lstStyle/>
              <a:p>
                <a:pPr algn="ctr">
                  <a:lnSpc>
                    <a:spcPct val="150000"/>
                  </a:lnSpc>
                  <a:buNone/>
                </a:pPr>
                <a:endParaRPr lang="zh-CN" altLang="en-US" sz="1900" dirty="0" smtClean="0">
                  <a:solidFill>
                    <a:srgbClr val="0070C0"/>
                  </a:solidFill>
                  <a:latin typeface="Arial" pitchFamily="34" charset="0"/>
                  <a:ea typeface="微软雅黑" pitchFamily="34" charset="-122"/>
                  <a:cs typeface="Arial" pitchFamily="34" charset="0"/>
                </a:endParaRPr>
              </a:p>
            </p:txBody>
          </p:sp>
          <p:sp>
            <p:nvSpPr>
              <p:cNvPr id="65" name="矩形 64"/>
              <p:cNvSpPr/>
              <p:nvPr/>
            </p:nvSpPr>
            <p:spPr>
              <a:xfrm>
                <a:off x="8740911" y="5386335"/>
                <a:ext cx="3016785" cy="875664"/>
              </a:xfrm>
              <a:prstGeom prst="rect">
                <a:avLst/>
              </a:prstGeom>
            </p:spPr>
            <p:txBody>
              <a:bodyPr wrap="square">
                <a:spAutoFit/>
              </a:bodyPr>
              <a:lstStyle/>
              <a:p>
                <a:pPr algn="ctr" defTabSz="1209660">
                  <a:lnSpc>
                    <a:spcPct val="150000"/>
                  </a:lnSpc>
                </a:pPr>
                <a:r>
                  <a:rPr lang="en-US" altLang="zh-CN" sz="1200" kern="0" dirty="0" smtClean="0">
                    <a:solidFill>
                      <a:schemeClr val="bg1"/>
                    </a:solidFill>
                    <a:latin typeface="Arial" pitchFamily="34" charset="0"/>
                    <a:ea typeface="微软雅黑" pitchFamily="34" charset="-122"/>
                    <a:cs typeface="Arial" pitchFamily="34" charset="0"/>
                  </a:rPr>
                  <a:t>FLAGSHIP</a:t>
                </a:r>
              </a:p>
              <a:p>
                <a:pPr algn="ctr" defTabSz="1209660">
                  <a:spcBef>
                    <a:spcPts val="794"/>
                  </a:spcBef>
                </a:pPr>
                <a:r>
                  <a:rPr lang="en-US" altLang="zh-CN" sz="1200" kern="0" dirty="0" smtClean="0">
                    <a:solidFill>
                      <a:schemeClr val="bg1"/>
                    </a:solidFill>
                    <a:latin typeface="Arial" pitchFamily="34" charset="0"/>
                    <a:ea typeface="微软雅黑" pitchFamily="34" charset="-122"/>
                    <a:cs typeface="Arial" pitchFamily="34" charset="0"/>
                  </a:rPr>
                  <a:t>Global distinguished scholars</a:t>
                </a:r>
                <a:endParaRPr lang="zh-CN" altLang="en-US" sz="1200" kern="0" dirty="0" smtClean="0">
                  <a:solidFill>
                    <a:schemeClr val="bg1"/>
                  </a:solidFill>
                  <a:latin typeface="Arial" pitchFamily="34" charset="0"/>
                  <a:ea typeface="微软雅黑" pitchFamily="34" charset="-122"/>
                  <a:cs typeface="Arial" pitchFamily="34" charset="0"/>
                </a:endParaRPr>
              </a:p>
            </p:txBody>
          </p:sp>
          <p:sp>
            <p:nvSpPr>
              <p:cNvPr id="66" name="矩形 65"/>
              <p:cNvSpPr/>
              <p:nvPr/>
            </p:nvSpPr>
            <p:spPr>
              <a:xfrm>
                <a:off x="6071033" y="5447223"/>
                <a:ext cx="3188374" cy="875665"/>
              </a:xfrm>
              <a:prstGeom prst="rect">
                <a:avLst/>
              </a:prstGeom>
            </p:spPr>
            <p:txBody>
              <a:bodyPr wrap="square">
                <a:spAutoFit/>
              </a:bodyPr>
              <a:lstStyle/>
              <a:p>
                <a:pPr algn="ctr" defTabSz="1209660">
                  <a:lnSpc>
                    <a:spcPct val="150000"/>
                  </a:lnSpc>
                </a:pPr>
                <a:r>
                  <a:rPr lang="en-US" altLang="zh-CN" sz="1200" kern="0" dirty="0" smtClean="0">
                    <a:solidFill>
                      <a:schemeClr val="bg1"/>
                    </a:solidFill>
                    <a:latin typeface="Arial" pitchFamily="34" charset="0"/>
                    <a:ea typeface="微软雅黑" pitchFamily="34" charset="-122"/>
                    <a:cs typeface="Arial" pitchFamily="34" charset="0"/>
                  </a:rPr>
                  <a:t>HIRPOPEN</a:t>
                </a:r>
              </a:p>
              <a:p>
                <a:pPr algn="ctr" defTabSz="1209660">
                  <a:spcBef>
                    <a:spcPts val="794"/>
                  </a:spcBef>
                </a:pPr>
                <a:r>
                  <a:rPr lang="en-US" altLang="zh-CN" sz="1200" kern="0" dirty="0" smtClean="0">
                    <a:solidFill>
                      <a:schemeClr val="bg1"/>
                    </a:solidFill>
                    <a:latin typeface="Arial" pitchFamily="34" charset="0"/>
                    <a:ea typeface="微软雅黑" pitchFamily="34" charset="-122"/>
                    <a:cs typeface="Arial" pitchFamily="34" charset="0"/>
                  </a:rPr>
                  <a:t>Global R&amp;D talents and teams</a:t>
                </a:r>
              </a:p>
            </p:txBody>
          </p:sp>
        </p:grpSp>
        <p:sp>
          <p:nvSpPr>
            <p:cNvPr id="67" name="矩形 66"/>
            <p:cNvSpPr/>
            <p:nvPr/>
          </p:nvSpPr>
          <p:spPr>
            <a:xfrm>
              <a:off x="494520" y="5293534"/>
              <a:ext cx="3714776" cy="35346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buNone/>
              </a:pPr>
              <a:r>
                <a:rPr lang="en-US" altLang="zh-CN" sz="1900" dirty="0" smtClean="0">
                  <a:solidFill>
                    <a:schemeClr val="bg1"/>
                  </a:solidFill>
                  <a:latin typeface="Arial" pitchFamily="34" charset="0"/>
                  <a:ea typeface="微软雅黑" pitchFamily="34" charset="-122"/>
                  <a:cs typeface="Arial" pitchFamily="34" charset="0"/>
                </a:rPr>
                <a:t>All-win by broad cooperation</a:t>
              </a:r>
            </a:p>
          </p:txBody>
        </p:sp>
        <p:grpSp>
          <p:nvGrpSpPr>
            <p:cNvPr id="9" name="组合 1104"/>
            <p:cNvGrpSpPr/>
            <p:nvPr/>
          </p:nvGrpSpPr>
          <p:grpSpPr>
            <a:xfrm>
              <a:off x="478606" y="3740535"/>
              <a:ext cx="997970" cy="726637"/>
              <a:chOff x="959323" y="2890462"/>
              <a:chExt cx="1499805" cy="1092026"/>
            </a:xfrm>
          </p:grpSpPr>
          <p:sp>
            <p:nvSpPr>
              <p:cNvPr id="69" name="矩形 68"/>
              <p:cNvSpPr/>
              <p:nvPr/>
            </p:nvSpPr>
            <p:spPr>
              <a:xfrm>
                <a:off x="959323" y="3621272"/>
                <a:ext cx="1499805" cy="361216"/>
              </a:xfrm>
              <a:prstGeom prst="rect">
                <a:avLst/>
              </a:prstGeom>
            </p:spPr>
            <p:txBody>
              <a:bodyPr wrap="none">
                <a:spAutoFit/>
              </a:bodyPr>
              <a:lstStyle/>
              <a:p>
                <a:pPr>
                  <a:buNone/>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sym typeface="Calibri" pitchFamily="34" charset="0"/>
                  </a:rPr>
                  <a:t>Continual investment</a:t>
                </a:r>
                <a:endParaRPr lang="zh-CN" altLang="en-US" sz="1100" kern="0" dirty="0" smtClean="0">
                  <a:solidFill>
                    <a:schemeClr val="tx1">
                      <a:lumMod val="75000"/>
                      <a:lumOff val="25000"/>
                    </a:schemeClr>
                  </a:solidFill>
                  <a:latin typeface="Arial" pitchFamily="34" charset="0"/>
                  <a:ea typeface="微软雅黑" pitchFamily="34" charset="-122"/>
                  <a:cs typeface="Arial" pitchFamily="34" charset="0"/>
                  <a:sym typeface="Calibri" pitchFamily="34" charset="0"/>
                </a:endParaRPr>
              </a:p>
            </p:txBody>
          </p:sp>
          <p:grpSp>
            <p:nvGrpSpPr>
              <p:cNvPr id="10" name="组合 1054"/>
              <p:cNvGrpSpPr/>
              <p:nvPr/>
            </p:nvGrpSpPr>
            <p:grpSpPr>
              <a:xfrm>
                <a:off x="1209054" y="2890462"/>
                <a:ext cx="1056009" cy="741116"/>
                <a:chOff x="5127625" y="1614095"/>
                <a:chExt cx="1524348" cy="973530"/>
              </a:xfrm>
            </p:grpSpPr>
            <p:sp>
              <p:nvSpPr>
                <p:cNvPr id="71" name="圆角矩形 84"/>
                <p:cNvSpPr/>
                <p:nvPr/>
              </p:nvSpPr>
              <p:spPr bwMode="auto">
                <a:xfrm>
                  <a:off x="6254256" y="2126760"/>
                  <a:ext cx="112320" cy="440939"/>
                </a:xfrm>
                <a:prstGeom prst="round2SameRect">
                  <a:avLst/>
                </a:prstGeom>
                <a:solidFill>
                  <a:schemeClr val="bg2">
                    <a:lumMod val="50000"/>
                  </a:schemeClr>
                </a:solidFill>
                <a:ln w="9525" cap="flat" cmpd="sng" algn="ctr">
                  <a:noFill/>
                  <a:prstDash val="solid"/>
                  <a:round/>
                  <a:headEnd type="stealth" w="med" len="med"/>
                  <a:tailEnd type="oval" w="med" len="med"/>
                </a:ln>
                <a:effectLst/>
                <a:extLst/>
              </p:spPr>
              <p:txBody>
                <a:bodyPr vert="horz" wrap="none" lIns="0" tIns="45720" rIns="0" bIns="45720" numCol="1" rtlCol="0" anchor="ctr" anchorCtr="0" compatLnSpc="1">
                  <a:prstTxWarp prst="textNoShape">
                    <a:avLst/>
                  </a:prstTxWarp>
                </a:bodyPr>
                <a:lstStyle/>
                <a:p>
                  <a:pPr algn="ctr">
                    <a:lnSpc>
                      <a:spcPct val="120000"/>
                    </a:lnSpc>
                    <a:buNone/>
                  </a:pPr>
                  <a:endParaRPr lang="zh-CN" altLang="en-US" sz="1900" dirty="0">
                    <a:solidFill>
                      <a:schemeClr val="bg1"/>
                    </a:solidFill>
                    <a:latin typeface="Arial" pitchFamily="34" charset="0"/>
                    <a:ea typeface="微软雅黑" pitchFamily="34" charset="-122"/>
                    <a:cs typeface="Arial" pitchFamily="34" charset="0"/>
                  </a:endParaRPr>
                </a:p>
              </p:txBody>
            </p:sp>
            <p:sp>
              <p:nvSpPr>
                <p:cNvPr id="72" name="圆角矩形 85"/>
                <p:cNvSpPr/>
                <p:nvPr/>
              </p:nvSpPr>
              <p:spPr bwMode="auto">
                <a:xfrm>
                  <a:off x="6041669" y="2334760"/>
                  <a:ext cx="112320" cy="232940"/>
                </a:xfrm>
                <a:prstGeom prst="round2SameRect">
                  <a:avLst/>
                </a:prstGeom>
                <a:noFill/>
                <a:ln w="127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dirty="0">
                    <a:latin typeface="Arial" pitchFamily="34" charset="0"/>
                    <a:ea typeface="微软雅黑" pitchFamily="34" charset="-122"/>
                    <a:cs typeface="Arial" pitchFamily="34" charset="0"/>
                  </a:endParaRPr>
                </a:p>
              </p:txBody>
            </p:sp>
            <p:sp>
              <p:nvSpPr>
                <p:cNvPr id="73" name="圆角矩形 86"/>
                <p:cNvSpPr/>
                <p:nvPr/>
              </p:nvSpPr>
              <p:spPr bwMode="auto">
                <a:xfrm>
                  <a:off x="5829083" y="2399534"/>
                  <a:ext cx="112320" cy="168165"/>
                </a:xfrm>
                <a:prstGeom prst="round2SameRect">
                  <a:avLst/>
                </a:prstGeom>
                <a:noFill/>
                <a:ln w="127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dirty="0">
                    <a:latin typeface="Arial" pitchFamily="34" charset="0"/>
                    <a:ea typeface="微软雅黑" pitchFamily="34" charset="-122"/>
                    <a:cs typeface="Arial" pitchFamily="34" charset="0"/>
                  </a:endParaRPr>
                </a:p>
              </p:txBody>
            </p:sp>
            <p:sp>
              <p:nvSpPr>
                <p:cNvPr id="75" name="圆角矩形 87"/>
                <p:cNvSpPr/>
                <p:nvPr/>
              </p:nvSpPr>
              <p:spPr bwMode="auto">
                <a:xfrm>
                  <a:off x="5616497" y="2402701"/>
                  <a:ext cx="112320" cy="164998"/>
                </a:xfrm>
                <a:prstGeom prst="round2SameRect">
                  <a:avLst/>
                </a:prstGeom>
                <a:noFill/>
                <a:ln w="127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dirty="0">
                    <a:latin typeface="Arial" pitchFamily="34" charset="0"/>
                    <a:ea typeface="微软雅黑" pitchFamily="34" charset="-122"/>
                    <a:cs typeface="Arial" pitchFamily="34" charset="0"/>
                  </a:endParaRPr>
                </a:p>
              </p:txBody>
            </p:sp>
            <p:sp>
              <p:nvSpPr>
                <p:cNvPr id="76" name="圆角矩形 88"/>
                <p:cNvSpPr/>
                <p:nvPr/>
              </p:nvSpPr>
              <p:spPr bwMode="auto">
                <a:xfrm>
                  <a:off x="5403910" y="2427687"/>
                  <a:ext cx="112320" cy="140012"/>
                </a:xfrm>
                <a:prstGeom prst="round2SameRect">
                  <a:avLst/>
                </a:prstGeom>
                <a:noFill/>
                <a:ln w="127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dirty="0">
                    <a:latin typeface="Arial" pitchFamily="34" charset="0"/>
                    <a:ea typeface="微软雅黑" pitchFamily="34" charset="-122"/>
                    <a:cs typeface="Arial" pitchFamily="34" charset="0"/>
                  </a:endParaRPr>
                </a:p>
              </p:txBody>
            </p:sp>
            <p:sp>
              <p:nvSpPr>
                <p:cNvPr id="77" name="圆角矩形 89"/>
                <p:cNvSpPr/>
                <p:nvPr/>
              </p:nvSpPr>
              <p:spPr bwMode="auto">
                <a:xfrm>
                  <a:off x="5191324" y="2490117"/>
                  <a:ext cx="112320" cy="77583"/>
                </a:xfrm>
                <a:prstGeom prst="round2SameRect">
                  <a:avLst/>
                </a:prstGeom>
                <a:noFill/>
                <a:ln w="127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dirty="0">
                    <a:latin typeface="Arial" pitchFamily="34" charset="0"/>
                    <a:ea typeface="微软雅黑" pitchFamily="34" charset="-122"/>
                    <a:cs typeface="Arial" pitchFamily="34" charset="0"/>
                  </a:endParaRPr>
                </a:p>
              </p:txBody>
            </p:sp>
            <p:sp>
              <p:nvSpPr>
                <p:cNvPr id="78" name="圆角矩形 84"/>
                <p:cNvSpPr/>
                <p:nvPr/>
              </p:nvSpPr>
              <p:spPr bwMode="auto">
                <a:xfrm>
                  <a:off x="6475786" y="1882775"/>
                  <a:ext cx="112320" cy="684924"/>
                </a:xfrm>
                <a:prstGeom prst="round2SameRect">
                  <a:avLst/>
                </a:prstGeom>
                <a:solidFill>
                  <a:schemeClr val="bg2">
                    <a:lumMod val="50000"/>
                  </a:schemeClr>
                </a:solidFill>
                <a:ln w="9525" cap="flat" cmpd="sng" algn="ctr">
                  <a:noFill/>
                  <a:prstDash val="solid"/>
                  <a:round/>
                  <a:headEnd type="stealth" w="med" len="med"/>
                  <a:tailEnd type="oval" w="med" len="med"/>
                </a:ln>
                <a:effectLst/>
                <a:extLst/>
              </p:spPr>
              <p:txBody>
                <a:bodyPr vert="horz" wrap="none" lIns="0" tIns="45720" rIns="0" bIns="45720" numCol="1" rtlCol="0" anchor="ctr" anchorCtr="0" compatLnSpc="1">
                  <a:prstTxWarp prst="textNoShape">
                    <a:avLst/>
                  </a:prstTxWarp>
                </a:bodyPr>
                <a:lstStyle/>
                <a:p>
                  <a:pPr algn="ctr">
                    <a:lnSpc>
                      <a:spcPct val="120000"/>
                    </a:lnSpc>
                    <a:buNone/>
                  </a:pPr>
                  <a:endParaRPr lang="zh-CN" altLang="en-US" sz="1900" dirty="0">
                    <a:solidFill>
                      <a:schemeClr val="bg1"/>
                    </a:solidFill>
                    <a:latin typeface="Arial" pitchFamily="34" charset="0"/>
                    <a:ea typeface="微软雅黑" pitchFamily="34" charset="-122"/>
                    <a:cs typeface="Arial" pitchFamily="34" charset="0"/>
                  </a:endParaRPr>
                </a:p>
              </p:txBody>
            </p:sp>
            <p:sp>
              <p:nvSpPr>
                <p:cNvPr id="79" name="Line 23"/>
                <p:cNvSpPr>
                  <a:spLocks noChangeShapeType="1"/>
                </p:cNvSpPr>
                <p:nvPr/>
              </p:nvSpPr>
              <p:spPr bwMode="auto">
                <a:xfrm rot="10800000" flipH="1" flipV="1">
                  <a:off x="5127625" y="2570819"/>
                  <a:ext cx="1524348" cy="16806"/>
                </a:xfrm>
                <a:prstGeom prst="round2SameRect">
                  <a:avLst/>
                </a:prstGeom>
                <a:noFill/>
                <a:ln w="38100">
                  <a:solidFill>
                    <a:schemeClr val="tx1">
                      <a:lumMod val="50000"/>
                      <a:lumOff val="50000"/>
                    </a:schemeClr>
                  </a:solidFill>
                  <a:miter lim="800000"/>
                  <a:headEnd/>
                  <a:tailEnd/>
                </a:ln>
              </p:spPr>
              <p:txBody>
                <a:bodyPr lIns="0" tIns="0" rIns="0" bIns="0"/>
                <a:lstStyle/>
                <a:p>
                  <a:pPr>
                    <a:buNone/>
                  </a:pPr>
                  <a:endParaRPr lang="zh-CN" altLang="en-US" sz="1200" dirty="0">
                    <a:solidFill>
                      <a:schemeClr val="tx1">
                        <a:lumMod val="75000"/>
                        <a:lumOff val="25000"/>
                      </a:schemeClr>
                    </a:solidFill>
                    <a:latin typeface="Arial" pitchFamily="34" charset="0"/>
                    <a:ea typeface="微软雅黑" pitchFamily="34" charset="-122"/>
                    <a:cs typeface="Arial" pitchFamily="34" charset="0"/>
                  </a:endParaRPr>
                </a:p>
              </p:txBody>
            </p:sp>
            <p:sp>
              <p:nvSpPr>
                <p:cNvPr id="80" name="任意多边形 79"/>
                <p:cNvSpPr/>
                <p:nvPr/>
              </p:nvSpPr>
              <p:spPr bwMode="auto">
                <a:xfrm>
                  <a:off x="5155308" y="1991140"/>
                  <a:ext cx="1265021" cy="527645"/>
                </a:xfrm>
                <a:custGeom>
                  <a:avLst/>
                  <a:gdLst>
                    <a:gd name="connsiteX0" fmla="*/ 0 w 2434856"/>
                    <a:gd name="connsiteY0" fmla="*/ 1435395 h 1435395"/>
                    <a:gd name="connsiteX1" fmla="*/ 1467294 w 2434856"/>
                    <a:gd name="connsiteY1" fmla="*/ 1041991 h 1435395"/>
                    <a:gd name="connsiteX2" fmla="*/ 2434856 w 2434856"/>
                    <a:gd name="connsiteY2" fmla="*/ 0 h 1435395"/>
                  </a:gdLst>
                  <a:ahLst/>
                  <a:cxnLst>
                    <a:cxn ang="0">
                      <a:pos x="connsiteX0" y="connsiteY0"/>
                    </a:cxn>
                    <a:cxn ang="0">
                      <a:pos x="connsiteX1" y="connsiteY1"/>
                    </a:cxn>
                    <a:cxn ang="0">
                      <a:pos x="connsiteX2" y="connsiteY2"/>
                    </a:cxn>
                  </a:cxnLst>
                  <a:rect l="l" t="t" r="r" b="b"/>
                  <a:pathLst>
                    <a:path w="2434856" h="1435395">
                      <a:moveTo>
                        <a:pt x="0" y="1435395"/>
                      </a:moveTo>
                      <a:cubicBezTo>
                        <a:pt x="530742" y="1358309"/>
                        <a:pt x="1061485" y="1281224"/>
                        <a:pt x="1467294" y="1041991"/>
                      </a:cubicBezTo>
                      <a:cubicBezTo>
                        <a:pt x="1873103" y="802759"/>
                        <a:pt x="2153979" y="401379"/>
                        <a:pt x="2434856" y="0"/>
                      </a:cubicBezTo>
                    </a:path>
                  </a:pathLst>
                </a:custGeom>
                <a:noFill/>
                <a:ln w="1905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defTabSz="1209660">
                    <a:buClr>
                      <a:srgbClr val="CC9900"/>
                    </a:buClr>
                    <a:buFont typeface="Wingdings" pitchFamily="2" charset="2"/>
                    <a:buChar char="n"/>
                  </a:pPr>
                  <a:endParaRPr lang="zh-CN" altLang="en-US" sz="2100" b="1" dirty="0" smtClean="0">
                    <a:latin typeface="Arial" pitchFamily="34" charset="0"/>
                    <a:ea typeface="SimSun" pitchFamily="2" charset="-122"/>
                    <a:cs typeface="Arial" pitchFamily="34" charset="0"/>
                  </a:endParaRPr>
                </a:p>
              </p:txBody>
            </p:sp>
            <p:sp>
              <p:nvSpPr>
                <p:cNvPr id="81" name="矩形 80"/>
                <p:cNvSpPr/>
                <p:nvPr/>
              </p:nvSpPr>
              <p:spPr>
                <a:xfrm>
                  <a:off x="5215602" y="1614095"/>
                  <a:ext cx="1021500" cy="781518"/>
                </a:xfrm>
                <a:prstGeom prst="rect">
                  <a:avLst/>
                </a:prstGeom>
              </p:spPr>
              <p:txBody>
                <a:bodyPr wrap="none">
                  <a:spAutoFit/>
                </a:bodyPr>
                <a:lstStyle/>
                <a:p>
                  <a:pPr algn="ctr">
                    <a:buNone/>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sym typeface="Calibri" pitchFamily="34" charset="0"/>
                    </a:rPr>
                    <a:t>1billion+</a:t>
                  </a:r>
                  <a:br>
                    <a:rPr lang="en-US" altLang="zh-CN" sz="1100" kern="0" dirty="0" smtClean="0">
                      <a:solidFill>
                        <a:schemeClr val="tx1">
                          <a:lumMod val="75000"/>
                          <a:lumOff val="25000"/>
                        </a:schemeClr>
                      </a:solidFill>
                      <a:latin typeface="Arial" pitchFamily="34" charset="0"/>
                      <a:ea typeface="微软雅黑" pitchFamily="34" charset="-122"/>
                      <a:cs typeface="Arial" pitchFamily="34" charset="0"/>
                      <a:sym typeface="Calibri" pitchFamily="34" charset="0"/>
                    </a:rPr>
                  </a:b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sym typeface="Calibri" pitchFamily="34" charset="0"/>
                    </a:rPr>
                    <a:t>USD</a:t>
                  </a:r>
                  <a:endParaRPr lang="zh-CN" altLang="en-US" sz="1100" kern="0" dirty="0" smtClean="0">
                    <a:solidFill>
                      <a:schemeClr val="tx1">
                        <a:lumMod val="75000"/>
                        <a:lumOff val="25000"/>
                      </a:schemeClr>
                    </a:solidFill>
                    <a:latin typeface="Arial" pitchFamily="34" charset="0"/>
                    <a:ea typeface="微软雅黑" pitchFamily="34" charset="-122"/>
                    <a:cs typeface="Arial" pitchFamily="34" charset="0"/>
                    <a:sym typeface="Calibri" pitchFamily="34" charset="0"/>
                  </a:endParaRPr>
                </a:p>
              </p:txBody>
            </p:sp>
          </p:grpSp>
        </p:grpSp>
        <p:sp>
          <p:nvSpPr>
            <p:cNvPr id="82" name="矩形 81"/>
            <p:cNvSpPr/>
            <p:nvPr/>
          </p:nvSpPr>
          <p:spPr>
            <a:xfrm rot="16200000">
              <a:off x="-110502" y="3491688"/>
              <a:ext cx="1103118" cy="173782"/>
            </a:xfrm>
            <a:prstGeom prst="rect">
              <a:avLst/>
            </a:prstGeom>
          </p:spPr>
          <p:txBody>
            <a:bodyPr wrap="square">
              <a:spAutoFit/>
            </a:bodyPr>
            <a:lstStyle/>
            <a:p>
              <a:pPr>
                <a:buNone/>
              </a:pPr>
              <a:r>
                <a:rPr lang="en-US" altLang="zh-CN" sz="1100" kern="0" dirty="0" smtClean="0">
                  <a:solidFill>
                    <a:schemeClr val="bg1"/>
                  </a:solidFill>
                  <a:latin typeface="Arial" pitchFamily="34" charset="0"/>
                  <a:ea typeface="微软雅黑" pitchFamily="34" charset="-122"/>
                  <a:cs typeface="Arial" pitchFamily="34" charset="0"/>
                </a:rPr>
                <a:t>Industry support</a:t>
              </a:r>
              <a:endParaRPr lang="zh-CN" altLang="en-US" sz="1100" kern="0" dirty="0" smtClean="0">
                <a:solidFill>
                  <a:schemeClr val="bg1"/>
                </a:solidFill>
                <a:latin typeface="Arial" pitchFamily="34" charset="0"/>
                <a:ea typeface="微软雅黑" pitchFamily="34" charset="-122"/>
                <a:cs typeface="Arial" pitchFamily="34" charset="0"/>
              </a:endParaRPr>
            </a:p>
          </p:txBody>
        </p:sp>
        <p:sp>
          <p:nvSpPr>
            <p:cNvPr id="84" name="矩形 83"/>
            <p:cNvSpPr/>
            <p:nvPr/>
          </p:nvSpPr>
          <p:spPr>
            <a:xfrm rot="5400000">
              <a:off x="2981864" y="3688470"/>
              <a:ext cx="1464709" cy="173782"/>
            </a:xfrm>
            <a:prstGeom prst="rect">
              <a:avLst/>
            </a:prstGeom>
          </p:spPr>
          <p:txBody>
            <a:bodyPr wrap="square">
              <a:spAutoFit/>
            </a:bodyPr>
            <a:lstStyle/>
            <a:p>
              <a:pPr>
                <a:buNone/>
              </a:pPr>
              <a:r>
                <a:rPr lang="en-US" altLang="zh-CN" sz="1100" kern="0" dirty="0" smtClean="0">
                  <a:solidFill>
                    <a:schemeClr val="bg1"/>
                  </a:solidFill>
                  <a:latin typeface="Arial" pitchFamily="34" charset="0"/>
                  <a:ea typeface="微软雅黑" pitchFamily="34" charset="-122"/>
                  <a:cs typeface="Arial" pitchFamily="34" charset="0"/>
                </a:rPr>
                <a:t>Academic contribution</a:t>
              </a:r>
              <a:endParaRPr lang="zh-CN" altLang="en-US" sz="1100" kern="0" dirty="0" smtClean="0">
                <a:solidFill>
                  <a:schemeClr val="bg1"/>
                </a:solidFill>
                <a:latin typeface="Arial" pitchFamily="34" charset="0"/>
                <a:ea typeface="微软雅黑" pitchFamily="34" charset="-122"/>
                <a:cs typeface="Arial" pitchFamily="34" charset="0"/>
              </a:endParaRPr>
            </a:p>
          </p:txBody>
        </p:sp>
        <p:grpSp>
          <p:nvGrpSpPr>
            <p:cNvPr id="11" name="组合 84"/>
            <p:cNvGrpSpPr/>
            <p:nvPr/>
          </p:nvGrpSpPr>
          <p:grpSpPr>
            <a:xfrm>
              <a:off x="4193382" y="1578758"/>
              <a:ext cx="3693316" cy="2000264"/>
              <a:chOff x="6396397" y="1891330"/>
              <a:chExt cx="5450163" cy="1590174"/>
            </a:xfrm>
          </p:grpSpPr>
          <p:sp>
            <p:nvSpPr>
              <p:cNvPr id="87" name="圆角矩形 86"/>
              <p:cNvSpPr/>
              <p:nvPr/>
            </p:nvSpPr>
            <p:spPr bwMode="auto">
              <a:xfrm>
                <a:off x="6614161" y="1891330"/>
                <a:ext cx="5232399" cy="1590174"/>
              </a:xfrm>
              <a:prstGeom prst="roundRect">
                <a:avLst>
                  <a:gd name="adj" fmla="val 3166"/>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2600" dirty="0" smtClean="0">
                  <a:latin typeface="Arial" pitchFamily="34" charset="0"/>
                  <a:ea typeface="微软雅黑" pitchFamily="34" charset="-122"/>
                  <a:cs typeface="Arial" pitchFamily="34" charset="0"/>
                </a:endParaRPr>
              </a:p>
            </p:txBody>
          </p:sp>
          <p:sp>
            <p:nvSpPr>
              <p:cNvPr id="88" name="矩形 87"/>
              <p:cNvSpPr/>
              <p:nvPr/>
            </p:nvSpPr>
            <p:spPr>
              <a:xfrm>
                <a:off x="6756400" y="1948122"/>
                <a:ext cx="4907280" cy="1022825"/>
              </a:xfrm>
              <a:prstGeom prst="rect">
                <a:avLst/>
              </a:prstGeom>
            </p:spPr>
            <p:txBody>
              <a:bodyPr wrap="square" lIns="0" tIns="0" rIns="0" bIns="0">
                <a:spAutoFit/>
              </a:bodyPr>
              <a:lstStyle/>
              <a:p>
                <a:pPr marL="235212" indent="-235212" algn="just" defTabSz="1104211">
                  <a:spcBef>
                    <a:spcPts val="0"/>
                  </a:spcBef>
                  <a:spcAft>
                    <a:spcPts val="0"/>
                  </a:spcAft>
                  <a:buClr>
                    <a:schemeClr val="tx1">
                      <a:lumMod val="50000"/>
                      <a:lumOff val="50000"/>
                    </a:schemeClr>
                  </a:buClr>
                  <a:buSzPct val="70000"/>
                  <a:buFont typeface="Wingdings" pitchFamily="2" charset="2"/>
                  <a:buChar char="l"/>
                </a:pPr>
                <a:r>
                  <a:rPr lang="en-US" altLang="zh-CN" sz="1300" kern="0" dirty="0" smtClean="0">
                    <a:solidFill>
                      <a:schemeClr val="tx1">
                        <a:lumMod val="75000"/>
                        <a:lumOff val="25000"/>
                      </a:schemeClr>
                    </a:solidFill>
                    <a:latin typeface="Arial" pitchFamily="34" charset="0"/>
                    <a:ea typeface="微软雅黑" pitchFamily="34" charset="-122"/>
                    <a:cs typeface="Arial" pitchFamily="34" charset="0"/>
                  </a:rPr>
                  <a:t>Collaborate </a:t>
                </a: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with more than 300 research institutes and 900 companies distributed in more than 20 nations.</a:t>
                </a:r>
              </a:p>
              <a:p>
                <a:pPr marL="235212" indent="-235212" algn="just" defTabSz="1104211">
                  <a:spcBef>
                    <a:spcPts val="0"/>
                  </a:spcBef>
                  <a:spcAft>
                    <a:spcPts val="0"/>
                  </a:spcAft>
                  <a:buClr>
                    <a:schemeClr val="tx1">
                      <a:lumMod val="50000"/>
                      <a:lumOff val="50000"/>
                    </a:schemeClr>
                  </a:buClr>
                  <a:buSzPct val="70000"/>
                  <a:buFont typeface="Wingdings" pitchFamily="2" charset="2"/>
                  <a:buChar char="l"/>
                </a:pP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Almost cover all the QS100 universities all over the world</a:t>
                </a:r>
              </a:p>
              <a:p>
                <a:pPr marL="235212" indent="-235212" algn="just" defTabSz="1104211">
                  <a:spcBef>
                    <a:spcPts val="0"/>
                  </a:spcBef>
                  <a:spcAft>
                    <a:spcPts val="0"/>
                  </a:spcAft>
                  <a:buClr>
                    <a:schemeClr val="tx1">
                      <a:lumMod val="50000"/>
                      <a:lumOff val="50000"/>
                    </a:schemeClr>
                  </a:buClr>
                  <a:buSzPct val="70000"/>
                  <a:buFont typeface="Wingdings" pitchFamily="2" charset="2"/>
                  <a:buChar char="l"/>
                </a:pP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More than 100 IEEE/ACM fellows and national academicians</a:t>
                </a:r>
              </a:p>
              <a:p>
                <a:pPr marL="235212" indent="-235212" algn="just" defTabSz="1104211">
                  <a:spcBef>
                    <a:spcPts val="0"/>
                  </a:spcBef>
                  <a:spcAft>
                    <a:spcPts val="0"/>
                  </a:spcAft>
                  <a:buClr>
                    <a:schemeClr val="tx1">
                      <a:lumMod val="50000"/>
                      <a:lumOff val="50000"/>
                    </a:schemeClr>
                  </a:buClr>
                  <a:buSzPct val="70000"/>
                  <a:buFont typeface="Wingdings" pitchFamily="2" charset="2"/>
                  <a:buChar char="l"/>
                </a:pP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More than 50 national key labs and 2 Nobel Prize Winner teams</a:t>
                </a:r>
              </a:p>
              <a:p>
                <a:pPr marL="235212" indent="-235212" algn="just" defTabSz="1104211">
                  <a:spcBef>
                    <a:spcPts val="0"/>
                  </a:spcBef>
                  <a:spcAft>
                    <a:spcPts val="0"/>
                  </a:spcAft>
                  <a:buClr>
                    <a:schemeClr val="tx1">
                      <a:lumMod val="50000"/>
                      <a:lumOff val="50000"/>
                    </a:schemeClr>
                  </a:buClr>
                  <a:buSzPct val="70000"/>
                  <a:buFont typeface="Wingdings" pitchFamily="2" charset="2"/>
                  <a:buChar char="l"/>
                </a:pP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368 top labs in key tech-fields has been pinpointed, more than 50% of which have </a:t>
                </a:r>
                <a:r>
                  <a:rPr lang="en-US" altLang="zh-CN" sz="1300" kern="0" dirty="0" smtClean="0">
                    <a:solidFill>
                      <a:schemeClr val="tx1">
                        <a:lumMod val="75000"/>
                        <a:lumOff val="25000"/>
                      </a:schemeClr>
                    </a:solidFill>
                    <a:latin typeface="Arial" pitchFamily="34" charset="0"/>
                    <a:ea typeface="微软雅黑" pitchFamily="34" charset="-122"/>
                    <a:cs typeface="Arial" pitchFamily="34" charset="0"/>
                  </a:rPr>
                  <a:t>collaborated </a:t>
                </a: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with </a:t>
                </a:r>
                <a:r>
                  <a:rPr lang="en-US" altLang="zh-CN" sz="1300" dirty="0" err="1" smtClean="0">
                    <a:solidFill>
                      <a:schemeClr val="tx1">
                        <a:lumMod val="75000"/>
                        <a:lumOff val="25000"/>
                      </a:schemeClr>
                    </a:solidFill>
                    <a:latin typeface="Arial" pitchFamily="34" charset="0"/>
                    <a:ea typeface="微软雅黑" pitchFamily="34" charset="-122"/>
                    <a:cs typeface="Arial" pitchFamily="34" charset="0"/>
                  </a:rPr>
                  <a:t>Huawei</a:t>
                </a: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a:t>
                </a:r>
              </a:p>
            </p:txBody>
          </p:sp>
          <p:sp>
            <p:nvSpPr>
              <p:cNvPr id="90" name="圆角矩形 89"/>
              <p:cNvSpPr/>
              <p:nvPr/>
            </p:nvSpPr>
            <p:spPr bwMode="auto">
              <a:xfrm>
                <a:off x="6396397" y="2183656"/>
                <a:ext cx="288884" cy="965944"/>
              </a:xfrm>
              <a:prstGeom prst="roundRect">
                <a:avLst>
                  <a:gd name="adj" fmla="val 3166"/>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209660">
                  <a:lnSpc>
                    <a:spcPct val="150000"/>
                  </a:lnSpc>
                </a:pPr>
                <a:r>
                  <a:rPr lang="en-US" altLang="zh-CN" sz="1300" dirty="0" smtClean="0">
                    <a:solidFill>
                      <a:schemeClr val="bg1"/>
                    </a:solidFill>
                    <a:latin typeface="Arial" pitchFamily="34" charset="0"/>
                    <a:ea typeface="微软雅黑" pitchFamily="34" charset="-122"/>
                    <a:cs typeface="Arial" pitchFamily="34" charset="0"/>
                  </a:rPr>
                  <a:t>Overview</a:t>
                </a:r>
              </a:p>
            </p:txBody>
          </p:sp>
        </p:grpSp>
        <p:grpSp>
          <p:nvGrpSpPr>
            <p:cNvPr id="12" name="组合 90"/>
            <p:cNvGrpSpPr/>
            <p:nvPr/>
          </p:nvGrpSpPr>
          <p:grpSpPr>
            <a:xfrm>
              <a:off x="4207896" y="3793334"/>
              <a:ext cx="3693316" cy="2107381"/>
              <a:chOff x="6396397" y="3440420"/>
              <a:chExt cx="5450163" cy="3109829"/>
            </a:xfrm>
          </p:grpSpPr>
          <p:sp>
            <p:nvSpPr>
              <p:cNvPr id="92" name="圆角矩形 91"/>
              <p:cNvSpPr/>
              <p:nvPr/>
            </p:nvSpPr>
            <p:spPr bwMode="auto">
              <a:xfrm>
                <a:off x="6614161" y="3440420"/>
                <a:ext cx="5232399" cy="2982879"/>
              </a:xfrm>
              <a:prstGeom prst="roundRect">
                <a:avLst>
                  <a:gd name="adj" fmla="val 3166"/>
                </a:avLst>
              </a:prstGeom>
              <a:noFill/>
              <a:ln w="19050" cap="flat" cmpd="sng" algn="ctr">
                <a:solidFill>
                  <a:srgbClr val="7CB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dirty="0" smtClean="0">
                  <a:latin typeface="Arial" pitchFamily="34" charset="0"/>
                  <a:ea typeface="微软雅黑" pitchFamily="34" charset="-122"/>
                  <a:cs typeface="Arial" pitchFamily="34" charset="0"/>
                </a:endParaRPr>
              </a:p>
            </p:txBody>
          </p:sp>
          <p:sp>
            <p:nvSpPr>
              <p:cNvPr id="94" name="矩形 93"/>
              <p:cNvSpPr/>
              <p:nvPr/>
            </p:nvSpPr>
            <p:spPr>
              <a:xfrm>
                <a:off x="6770915" y="3545842"/>
                <a:ext cx="4902201" cy="3004407"/>
              </a:xfrm>
              <a:prstGeom prst="rect">
                <a:avLst/>
              </a:prstGeom>
            </p:spPr>
            <p:txBody>
              <a:bodyPr wrap="square" lIns="0" tIns="0" rIns="0" bIns="0">
                <a:spAutoFit/>
              </a:bodyPr>
              <a:lstStyle/>
              <a:p>
                <a:pPr marL="235212" lvl="1" indent="-235212" algn="just" defTabSz="1104211">
                  <a:lnSpc>
                    <a:spcPct val="120000"/>
                  </a:lnSpc>
                  <a:buClr>
                    <a:schemeClr val="tx1">
                      <a:lumMod val="50000"/>
                      <a:lumOff val="50000"/>
                    </a:schemeClr>
                  </a:buClr>
                  <a:buSzPct val="70000"/>
                  <a:buFont typeface="Wingdings" pitchFamily="2" charset="2"/>
                  <a:buChar char="l"/>
                </a:pP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Since HIRP was launched in Europe in 2010, we have partnered with 120 universities and research and consulting institutes, including: The University of Oxford, University of Cambridge, University of Manchester, Technical University of Munich, and </a:t>
                </a:r>
                <a:r>
                  <a:rPr lang="en-US" altLang="zh-CN" sz="1300" dirty="0" err="1" smtClean="0">
                    <a:solidFill>
                      <a:schemeClr val="tx1">
                        <a:lumMod val="75000"/>
                        <a:lumOff val="25000"/>
                      </a:schemeClr>
                    </a:solidFill>
                    <a:latin typeface="Arial" pitchFamily="34" charset="0"/>
                    <a:ea typeface="微软雅黑" pitchFamily="34" charset="-122"/>
                    <a:cs typeface="Arial" pitchFamily="34" charset="0"/>
                  </a:rPr>
                  <a:t>Fraunhofer</a:t>
                </a: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a:t>
                </a:r>
              </a:p>
              <a:p>
                <a:pPr marL="235212" lvl="1" indent="-235212" algn="just" defTabSz="1104211">
                  <a:lnSpc>
                    <a:spcPct val="120000"/>
                  </a:lnSpc>
                  <a:buClr>
                    <a:schemeClr val="tx1">
                      <a:lumMod val="50000"/>
                      <a:lumOff val="50000"/>
                    </a:schemeClr>
                  </a:buClr>
                  <a:buSzPct val="70000"/>
                  <a:buFont typeface="Wingdings" pitchFamily="2" charset="2"/>
                  <a:buChar char="l"/>
                </a:pPr>
                <a:endParaRPr lang="en-US" altLang="zh-CN" sz="1300" dirty="0" smtClean="0">
                  <a:solidFill>
                    <a:schemeClr val="tx1">
                      <a:lumMod val="75000"/>
                      <a:lumOff val="25000"/>
                    </a:schemeClr>
                  </a:solidFill>
                  <a:latin typeface="Arial" pitchFamily="34" charset="0"/>
                  <a:ea typeface="微软雅黑" pitchFamily="34" charset="-122"/>
                  <a:cs typeface="Arial" pitchFamily="34" charset="0"/>
                </a:endParaRPr>
              </a:p>
              <a:p>
                <a:pPr marL="235212" lvl="1" indent="-235212" algn="just" defTabSz="1104211">
                  <a:lnSpc>
                    <a:spcPct val="120000"/>
                  </a:lnSpc>
                  <a:buClr>
                    <a:schemeClr val="tx1">
                      <a:lumMod val="50000"/>
                      <a:lumOff val="50000"/>
                    </a:schemeClr>
                  </a:buClr>
                  <a:buSzPct val="70000"/>
                  <a:buFont typeface="Wingdings" pitchFamily="2" charset="2"/>
                  <a:buChar char="l"/>
                </a:pPr>
                <a:r>
                  <a:rPr lang="en-US" altLang="zh-CN" sz="1300" dirty="0" smtClean="0">
                    <a:solidFill>
                      <a:schemeClr val="tx1">
                        <a:lumMod val="75000"/>
                        <a:lumOff val="25000"/>
                      </a:schemeClr>
                    </a:solidFill>
                    <a:latin typeface="Arial" pitchFamily="34" charset="0"/>
                    <a:ea typeface="微软雅黑" pitchFamily="34" charset="-122"/>
                    <a:cs typeface="Arial" pitchFamily="34" charset="0"/>
                  </a:rPr>
                  <a:t>Funded 107 research projects in 2015, covering </a:t>
                </a:r>
                <a:r>
                  <a:rPr lang="en-AU" altLang="zh-CN" sz="1300" dirty="0" err="1" smtClean="0">
                    <a:solidFill>
                      <a:schemeClr val="tx1">
                        <a:lumMod val="75000"/>
                        <a:lumOff val="25000"/>
                      </a:schemeClr>
                    </a:solidFill>
                    <a:latin typeface="Arial" pitchFamily="34" charset="0"/>
                    <a:ea typeface="微软雅黑" pitchFamily="34" charset="-122"/>
                    <a:cs typeface="Arial" pitchFamily="34" charset="0"/>
                  </a:rPr>
                  <a:t>graphene</a:t>
                </a:r>
                <a:r>
                  <a:rPr lang="en-AU" altLang="zh-CN" sz="1300" dirty="0" smtClean="0">
                    <a:solidFill>
                      <a:schemeClr val="tx1">
                        <a:lumMod val="75000"/>
                        <a:lumOff val="25000"/>
                      </a:schemeClr>
                    </a:solidFill>
                    <a:latin typeface="Arial" pitchFamily="34" charset="0"/>
                    <a:ea typeface="微软雅黑" pitchFamily="34" charset="-122"/>
                    <a:cs typeface="Arial" pitchFamily="34" charset="0"/>
                  </a:rPr>
                  <a:t>, wireless, optical, cloud computing, media technologies, and cyber security</a:t>
                </a:r>
                <a:r>
                  <a:rPr lang="en-US" altLang="zh-CN" sz="1600" dirty="0" smtClean="0">
                    <a:latin typeface="Arial" pitchFamily="34" charset="0"/>
                    <a:cs typeface="Arial" pitchFamily="34" charset="0"/>
                  </a:rPr>
                  <a:t>.</a:t>
                </a:r>
              </a:p>
            </p:txBody>
          </p:sp>
          <p:sp>
            <p:nvSpPr>
              <p:cNvPr id="95" name="圆角矩形 94"/>
              <p:cNvSpPr/>
              <p:nvPr/>
            </p:nvSpPr>
            <p:spPr bwMode="auto">
              <a:xfrm>
                <a:off x="6396397" y="3669024"/>
                <a:ext cx="288884" cy="1514480"/>
              </a:xfrm>
              <a:prstGeom prst="roundRect">
                <a:avLst>
                  <a:gd name="adj" fmla="val 3166"/>
                </a:avLst>
              </a:prstGeom>
              <a:solidFill>
                <a:srgbClr val="7CBF3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209660">
                  <a:lnSpc>
                    <a:spcPct val="120000"/>
                  </a:lnSpc>
                  <a:defRPr/>
                </a:pPr>
                <a:r>
                  <a:rPr lang="en-US" altLang="zh-CN" sz="1300" dirty="0" smtClean="0">
                    <a:solidFill>
                      <a:schemeClr val="bg1"/>
                    </a:solidFill>
                    <a:latin typeface="Arial" pitchFamily="34" charset="0"/>
                    <a:ea typeface="微软雅黑" pitchFamily="34" charset="-122"/>
                    <a:cs typeface="Arial" pitchFamily="34" charset="0"/>
                  </a:rPr>
                  <a:t>Australia</a:t>
                </a:r>
              </a:p>
            </p:txBody>
          </p:sp>
        </p:grpSp>
      </p:grpSp>
      <p:sp>
        <p:nvSpPr>
          <p:cNvPr id="62" name="标题 1"/>
          <p:cNvSpPr txBox="1">
            <a:spLocks/>
          </p:cNvSpPr>
          <p:nvPr/>
        </p:nvSpPr>
        <p:spPr>
          <a:xfrm>
            <a:off x="274320" y="91440"/>
            <a:ext cx="10058400" cy="822960"/>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a:lstStyle>
          <a:p>
            <a:pPr>
              <a:defRPr/>
            </a:pPr>
            <a:r>
              <a:rPr lang="en-US" altLang="zh-CN" sz="2800" kern="0" dirty="0">
                <a:solidFill>
                  <a:srgbClr val="C00000"/>
                </a:solidFill>
                <a:latin typeface="Arial" pitchFamily="34" charset="0"/>
                <a:ea typeface="微软雅黑" pitchFamily="34" charset="-122"/>
                <a:cs typeface="Arial" pitchFamily="34" charset="0"/>
              </a:rPr>
              <a:t>Huawei Innovation Research Program (HIRP</a:t>
            </a:r>
            <a:r>
              <a:rPr lang="en-US" altLang="zh-CN" sz="2800" kern="0" dirty="0" smtClean="0">
                <a:solidFill>
                  <a:srgbClr val="C00000"/>
                </a:solidFill>
                <a:latin typeface="Arial" pitchFamily="34" charset="0"/>
                <a:ea typeface="微软雅黑" pitchFamily="34" charset="-122"/>
                <a:cs typeface="Arial" pitchFamily="34" charset="0"/>
              </a:rPr>
              <a:t>)</a:t>
            </a:r>
          </a:p>
          <a:p>
            <a:pPr>
              <a:defRPr/>
            </a:pPr>
            <a:r>
              <a:rPr lang="en-US" altLang="zh-CN" sz="2800" kern="0" dirty="0" smtClean="0">
                <a:solidFill>
                  <a:srgbClr val="C00000"/>
                </a:solidFill>
                <a:latin typeface="Arial" pitchFamily="34" charset="0"/>
                <a:ea typeface="微软雅黑" pitchFamily="34" charset="-122"/>
                <a:cs typeface="Arial" pitchFamily="34" charset="0"/>
              </a:rPr>
              <a:t> – In Europe, For Europe</a:t>
            </a:r>
            <a:endParaRPr lang="zh-CN" altLang="en-US" sz="2800" kern="0" dirty="0">
              <a:solidFill>
                <a:srgbClr val="C00000"/>
              </a:solidFill>
              <a:latin typeface="Arial" pitchFamily="34" charset="0"/>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274320" y="91440"/>
            <a:ext cx="11345882" cy="954083"/>
          </a:xfrm>
        </p:spPr>
        <p:txBody>
          <a:bodyPr/>
          <a:lstStyle/>
          <a:p>
            <a:pPr algn="l">
              <a:defRPr/>
            </a:pPr>
            <a:r>
              <a:rPr lang="en-US" altLang="zh-CN" sz="2800" dirty="0" smtClean="0">
                <a:solidFill>
                  <a:srgbClr val="C00000"/>
                </a:solidFill>
                <a:latin typeface="Arial" pitchFamily="34" charset="0"/>
                <a:ea typeface="微软雅黑" panose="020B0503020204020204" pitchFamily="34" charset="-122"/>
                <a:cs typeface="Arial" pitchFamily="34" charset="0"/>
              </a:rPr>
              <a:t>Huawei plans to invest US$1 billion to support global developers; the next focus of the plan will be European developers</a:t>
            </a:r>
            <a:endParaRPr lang="zh-CN" altLang="en-US" sz="2800" dirty="0">
              <a:solidFill>
                <a:srgbClr val="C00000"/>
              </a:solidFill>
              <a:latin typeface="Arial" pitchFamily="34" charset="0"/>
              <a:ea typeface="微软雅黑" panose="020B0503020204020204" pitchFamily="34" charset="-122"/>
              <a:cs typeface="Arial" pitchFamily="34" charset="0"/>
            </a:endParaRPr>
          </a:p>
        </p:txBody>
      </p:sp>
      <p:grpSp>
        <p:nvGrpSpPr>
          <p:cNvPr id="2" name="组合 330"/>
          <p:cNvGrpSpPr/>
          <p:nvPr/>
        </p:nvGrpSpPr>
        <p:grpSpPr>
          <a:xfrm>
            <a:off x="-166331" y="2045823"/>
            <a:ext cx="5406695" cy="1758302"/>
            <a:chOff x="3012678" y="10409"/>
            <a:chExt cx="33651715" cy="13208001"/>
          </a:xfrm>
        </p:grpSpPr>
        <p:pic>
          <p:nvPicPr>
            <p:cNvPr id="63" name="pasted-image.pdf"/>
            <p:cNvPicPr/>
            <p:nvPr/>
          </p:nvPicPr>
          <p:blipFill>
            <a:blip r:embed="rId2" cstate="screen">
              <a:duotone>
                <a:prstClr val="black"/>
                <a:srgbClr val="00B050">
                  <a:tint val="45000"/>
                  <a:satMod val="400000"/>
                </a:srgbClr>
              </a:duotone>
            </a:blip>
            <a:stretch>
              <a:fillRect/>
            </a:stretch>
          </p:blipFill>
          <p:spPr>
            <a:xfrm>
              <a:off x="13408976" y="10409"/>
              <a:ext cx="23255417" cy="13208001"/>
            </a:xfrm>
            <a:prstGeom prst="rect">
              <a:avLst/>
            </a:prstGeom>
            <a:ln w="12700">
              <a:miter lim="400000"/>
              <a:headEnd/>
              <a:tailEnd/>
            </a:ln>
          </p:spPr>
        </p:pic>
        <p:pic>
          <p:nvPicPr>
            <p:cNvPr id="64" name="pasted-image.pdf"/>
            <p:cNvPicPr/>
            <p:nvPr/>
          </p:nvPicPr>
          <p:blipFill>
            <a:blip r:embed="rId3" cstate="screen">
              <a:duotone>
                <a:prstClr val="black"/>
                <a:srgbClr val="00B050">
                  <a:tint val="45000"/>
                  <a:satMod val="400000"/>
                </a:srgbClr>
              </a:duotone>
            </a:blip>
            <a:stretch>
              <a:fillRect/>
            </a:stretch>
          </p:blipFill>
          <p:spPr>
            <a:xfrm>
              <a:off x="30699225" y="6715479"/>
              <a:ext cx="3910466" cy="3052199"/>
            </a:xfrm>
            <a:prstGeom prst="rect">
              <a:avLst/>
            </a:prstGeom>
            <a:ln w="12700">
              <a:miter lim="400000"/>
              <a:headEnd/>
              <a:tailEnd/>
            </a:ln>
          </p:spPr>
        </p:pic>
        <p:pic>
          <p:nvPicPr>
            <p:cNvPr id="65" name="pasted-image.pdf"/>
            <p:cNvPicPr/>
            <p:nvPr/>
          </p:nvPicPr>
          <p:blipFill>
            <a:blip r:embed="rId4" cstate="screen">
              <a:duotone>
                <a:prstClr val="black"/>
                <a:srgbClr val="00B050">
                  <a:tint val="45000"/>
                  <a:satMod val="400000"/>
                </a:srgbClr>
              </a:duotone>
            </a:blip>
            <a:stretch>
              <a:fillRect/>
            </a:stretch>
          </p:blipFill>
          <p:spPr>
            <a:xfrm>
              <a:off x="32819492" y="3555843"/>
              <a:ext cx="2881102" cy="2256185"/>
            </a:xfrm>
            <a:prstGeom prst="rect">
              <a:avLst/>
            </a:prstGeom>
            <a:ln w="12700">
              <a:miter lim="400000"/>
              <a:headEnd/>
              <a:tailEnd/>
            </a:ln>
          </p:spPr>
        </p:pic>
        <p:pic>
          <p:nvPicPr>
            <p:cNvPr id="66" name="pasted-image.pdf"/>
            <p:cNvPicPr/>
            <p:nvPr/>
          </p:nvPicPr>
          <p:blipFill>
            <a:blip r:embed="rId5" cstate="screen">
              <a:duotone>
                <a:prstClr val="black"/>
                <a:srgbClr val="00B050">
                  <a:tint val="45000"/>
                  <a:satMod val="400000"/>
                </a:srgbClr>
              </a:duotone>
            </a:blip>
            <a:stretch>
              <a:fillRect/>
            </a:stretch>
          </p:blipFill>
          <p:spPr>
            <a:xfrm>
              <a:off x="21082499" y="6979189"/>
              <a:ext cx="3988787" cy="4077737"/>
            </a:xfrm>
            <a:prstGeom prst="rect">
              <a:avLst/>
            </a:prstGeom>
            <a:ln w="12700">
              <a:miter lim="400000"/>
              <a:headEnd/>
              <a:tailEnd/>
            </a:ln>
          </p:spPr>
        </p:pic>
        <p:pic>
          <p:nvPicPr>
            <p:cNvPr id="67" name="pasted-image.pdf"/>
            <p:cNvPicPr/>
            <p:nvPr/>
          </p:nvPicPr>
          <p:blipFill>
            <a:blip r:embed="rId6" cstate="screen">
              <a:duotone>
                <a:prstClr val="black"/>
                <a:srgbClr val="00B050">
                  <a:tint val="45000"/>
                  <a:satMod val="400000"/>
                </a:srgbClr>
              </a:duotone>
            </a:blip>
            <a:stretch>
              <a:fillRect/>
            </a:stretch>
          </p:blipFill>
          <p:spPr>
            <a:xfrm>
              <a:off x="14621000" y="5528784"/>
              <a:ext cx="3295085" cy="2632216"/>
            </a:xfrm>
            <a:prstGeom prst="rect">
              <a:avLst/>
            </a:prstGeom>
            <a:ln w="12700">
              <a:miter lim="400000"/>
              <a:headEnd/>
              <a:tailEnd/>
            </a:ln>
          </p:spPr>
        </p:pic>
        <p:pic>
          <p:nvPicPr>
            <p:cNvPr id="68" name="pasted-image.pdf"/>
            <p:cNvPicPr/>
            <p:nvPr/>
          </p:nvPicPr>
          <p:blipFill>
            <a:blip r:embed="rId7" cstate="screen">
              <a:duotone>
                <a:prstClr val="black"/>
                <a:srgbClr val="00B050">
                  <a:tint val="45000"/>
                  <a:satMod val="400000"/>
                </a:srgbClr>
              </a:duotone>
            </a:blip>
            <a:stretch>
              <a:fillRect/>
            </a:stretch>
          </p:blipFill>
          <p:spPr>
            <a:xfrm>
              <a:off x="18911883" y="2833082"/>
              <a:ext cx="2791592" cy="2329438"/>
            </a:xfrm>
            <a:prstGeom prst="rect">
              <a:avLst/>
            </a:prstGeom>
            <a:ln w="12700">
              <a:miter lim="400000"/>
              <a:headEnd/>
              <a:tailEnd/>
            </a:ln>
          </p:spPr>
        </p:pic>
        <p:sp>
          <p:nvSpPr>
            <p:cNvPr id="69" name="Shape 350"/>
            <p:cNvSpPr/>
            <p:nvPr/>
          </p:nvSpPr>
          <p:spPr>
            <a:xfrm>
              <a:off x="3012678" y="4425578"/>
              <a:ext cx="218" cy="2774346"/>
            </a:xfrm>
            <a:prstGeom prst="rect">
              <a:avLst/>
            </a:prstGeom>
            <a:ln w="12700">
              <a:miter lim="400000"/>
            </a:ln>
            <a:effectLst>
              <a:outerShdw blurRad="152400" dist="25400" dir="5400000" rotWithShape="0">
                <a:srgbClr val="FFFFFF">
                  <a:alpha val="42280"/>
                </a:srgbClr>
              </a:outerShdw>
            </a:effectLst>
          </p:spPr>
          <p:txBody>
            <a:bodyPr wrap="square" lIns="0" tIns="0" rIns="0" bIns="0" anchor="ctr">
              <a:spAutoFit/>
            </a:bodyPr>
            <a:lstStyle/>
            <a:p>
              <a:pPr defTabSz="3901153">
                <a:defRPr sz="1800">
                  <a:solidFill>
                    <a:srgbClr val="000000"/>
                  </a:solidFill>
                </a:defRPr>
              </a:pPr>
              <a:endParaRPr sz="2400" dirty="0">
                <a:solidFill>
                  <a:srgbClr val="FFFFFF"/>
                </a:solidFill>
                <a:latin typeface="Arial" pitchFamily="34" charset="0"/>
                <a:ea typeface="微软雅黑" panose="020B0503020204020204" pitchFamily="34" charset="-122"/>
                <a:cs typeface="Arial" pitchFamily="34" charset="0"/>
                <a:sym typeface="微软雅黑" panose="020B0503020204020204" pitchFamily="34" charset="-122"/>
              </a:endParaRPr>
            </a:p>
          </p:txBody>
        </p:sp>
      </p:grpSp>
      <p:sp>
        <p:nvSpPr>
          <p:cNvPr id="70" name="文本框 18"/>
          <p:cNvSpPr txBox="1"/>
          <p:nvPr/>
        </p:nvSpPr>
        <p:spPr>
          <a:xfrm>
            <a:off x="669146" y="3586411"/>
            <a:ext cx="5403827" cy="2753637"/>
          </a:xfrm>
          <a:prstGeom prst="rect">
            <a:avLst/>
          </a:prstGeom>
          <a:solidFill>
            <a:srgbClr val="63C9EA"/>
          </a:solidFill>
          <a:ln>
            <a:noFill/>
          </a:ln>
        </p:spPr>
        <p:style>
          <a:lnRef idx="2">
            <a:schemeClr val="dk1"/>
          </a:lnRef>
          <a:fillRef idx="1">
            <a:schemeClr val="lt1"/>
          </a:fillRef>
          <a:effectRef idx="0">
            <a:schemeClr val="dk1"/>
          </a:effectRef>
          <a:fontRef idx="minor">
            <a:schemeClr val="dk1"/>
          </a:fontRef>
        </p:style>
        <p:txBody>
          <a:bodyPr wrap="square" lIns="120966" tIns="60483" rIns="120966" bIns="60483" rtlCol="0">
            <a:spAutoFit/>
          </a:bodyPr>
          <a:lstStyle/>
          <a:p>
            <a:pPr marL="453622" indent="-453622">
              <a:buFont typeface="Arial" panose="020B0604020202020204" pitchFamily="34" charset="0"/>
              <a:buChar char="•"/>
            </a:pPr>
            <a:r>
              <a:rPr lang="en-US" altLang="zh-CN" sz="1900" dirty="0" smtClean="0">
                <a:solidFill>
                  <a:schemeClr val="bg1"/>
                </a:solidFill>
                <a:latin typeface="Arial" pitchFamily="34" charset="0"/>
                <a:ea typeface="微软雅黑" panose="020B0503020204020204" pitchFamily="34" charset="-122"/>
                <a:cs typeface="Arial" pitchFamily="34" charset="0"/>
              </a:rPr>
              <a:t>Invested US$300m in the past year</a:t>
            </a:r>
          </a:p>
          <a:p>
            <a:pPr marL="453622" indent="-453622">
              <a:buFont typeface="Arial" panose="020B0604020202020204" pitchFamily="34" charset="0"/>
              <a:buChar char="•"/>
            </a:pPr>
            <a:r>
              <a:rPr lang="en-US" altLang="zh-CN" sz="1900" dirty="0" smtClean="0">
                <a:solidFill>
                  <a:schemeClr val="bg1"/>
                </a:solidFill>
                <a:latin typeface="Arial" pitchFamily="34" charset="0"/>
                <a:ea typeface="微软雅黑" panose="020B0503020204020204" pitchFamily="34" charset="-122"/>
                <a:cs typeface="Arial" pitchFamily="34" charset="0"/>
              </a:rPr>
              <a:t>Registered developers rose from 2,000 to 25,000</a:t>
            </a:r>
            <a:endParaRPr lang="en-US" altLang="zh-CN" sz="1900" dirty="0" smtClean="0">
              <a:solidFill>
                <a:schemeClr val="bg1"/>
              </a:solidFill>
              <a:latin typeface="Arial" pitchFamily="34" charset="0"/>
              <a:ea typeface="微软雅黑" panose="020B0503020204020204" pitchFamily="34" charset="-122"/>
              <a:cs typeface="Arial" pitchFamily="34" charset="0"/>
              <a:sym typeface="Wingdings" panose="05000000000000000000" pitchFamily="2" charset="2"/>
            </a:endParaRPr>
          </a:p>
          <a:p>
            <a:pPr marL="453622" indent="-453622">
              <a:buFont typeface="Arial" panose="020B0604020202020204" pitchFamily="34" charset="0"/>
              <a:buChar char="•"/>
            </a:pPr>
            <a:r>
              <a:rPr lang="en-US" altLang="zh-CN" sz="1900" dirty="0" smtClean="0">
                <a:solidFill>
                  <a:schemeClr val="bg1"/>
                </a:solidFill>
                <a:latin typeface="Arial" pitchFamily="34" charset="0"/>
                <a:ea typeface="微软雅黑" panose="020B0503020204020204" pitchFamily="34" charset="-122"/>
                <a:cs typeface="Arial" pitchFamily="34" charset="0"/>
                <a:sym typeface="Wingdings" panose="05000000000000000000" pitchFamily="2" charset="2"/>
              </a:rPr>
              <a:t>Hatched 230 solutions with developers and delivered 500 projects</a:t>
            </a:r>
          </a:p>
          <a:p>
            <a:pPr marL="453622" indent="-453622">
              <a:buFont typeface="Arial" panose="020B0604020202020204" pitchFamily="34" charset="0"/>
              <a:buChar char="•"/>
            </a:pPr>
            <a:r>
              <a:rPr lang="en-US" altLang="zh-CN" sz="1900" dirty="0" smtClean="0">
                <a:solidFill>
                  <a:schemeClr val="bg1"/>
                </a:solidFill>
                <a:latin typeface="Arial" pitchFamily="34" charset="0"/>
                <a:ea typeface="微软雅黑" panose="020B0503020204020204" pitchFamily="34" charset="-122"/>
                <a:cs typeface="Arial" pitchFamily="34" charset="0"/>
                <a:sym typeface="Wingdings" panose="05000000000000000000" pitchFamily="2" charset="2"/>
              </a:rPr>
              <a:t>Helped developers save about US$50m in innovation costs through Open Labs</a:t>
            </a:r>
          </a:p>
          <a:p>
            <a:pPr marL="453622" indent="-453622">
              <a:buFont typeface="Arial" panose="020B0604020202020204" pitchFamily="34" charset="0"/>
              <a:buChar char="•"/>
            </a:pPr>
            <a:r>
              <a:rPr lang="en-US" altLang="zh-CN" sz="1900" dirty="0" smtClean="0">
                <a:solidFill>
                  <a:schemeClr val="bg1"/>
                </a:solidFill>
                <a:latin typeface="Arial" pitchFamily="34" charset="0"/>
                <a:ea typeface="微软雅黑" panose="020B0503020204020204" pitchFamily="34" charset="-122"/>
                <a:cs typeface="Arial" pitchFamily="34" charset="0"/>
                <a:sym typeface="Wingdings" panose="05000000000000000000" pitchFamily="2" charset="2"/>
              </a:rPr>
              <a:t>Created revenue growth of about US$300m for developers</a:t>
            </a:r>
          </a:p>
        </p:txBody>
      </p:sp>
      <p:sp>
        <p:nvSpPr>
          <p:cNvPr id="71" name="五边形 70"/>
          <p:cNvSpPr/>
          <p:nvPr/>
        </p:nvSpPr>
        <p:spPr bwMode="auto">
          <a:xfrm>
            <a:off x="5752739" y="2677540"/>
            <a:ext cx="431121" cy="453399"/>
          </a:xfrm>
          <a:prstGeom prst="homePlate">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120966" tIns="60483" rIns="120966" bIns="60483" numCol="1" rtlCol="0" anchor="t" anchorCtr="0" compatLnSpc="1"/>
          <a:lstStyle/>
          <a:p>
            <a:pPr algn="ctr" defTabSz="1060132"/>
            <a:endParaRPr lang="zh-CN" altLang="en-US" sz="2400" b="1" dirty="0" smtClean="0">
              <a:solidFill>
                <a:schemeClr val="tx1"/>
              </a:solidFill>
              <a:latin typeface="Arial" pitchFamily="34" charset="0"/>
              <a:ea typeface="华文细黑" panose="02010600040101010101" pitchFamily="2" charset="-122"/>
              <a:cs typeface="Arial" pitchFamily="34" charset="0"/>
            </a:endParaRPr>
          </a:p>
        </p:txBody>
      </p:sp>
      <p:sp>
        <p:nvSpPr>
          <p:cNvPr id="73" name="矩形 72"/>
          <p:cNvSpPr/>
          <p:nvPr/>
        </p:nvSpPr>
        <p:spPr>
          <a:xfrm>
            <a:off x="6314388" y="2880368"/>
            <a:ext cx="5305814" cy="3446134"/>
          </a:xfrm>
          <a:prstGeom prst="rect">
            <a:avLst/>
          </a:prstGeom>
          <a:solidFill>
            <a:srgbClr val="40C6CA"/>
          </a:solidFill>
          <a:ln>
            <a:noFill/>
          </a:ln>
          <a:effectLst/>
        </p:spPr>
        <p:style>
          <a:lnRef idx="1">
            <a:schemeClr val="accent5"/>
          </a:lnRef>
          <a:fillRef idx="3">
            <a:schemeClr val="accent5"/>
          </a:fillRef>
          <a:effectRef idx="2">
            <a:schemeClr val="accent5"/>
          </a:effectRef>
          <a:fontRef idx="minor">
            <a:schemeClr val="lt1"/>
          </a:fontRef>
        </p:style>
        <p:txBody>
          <a:bodyPr wrap="square" lIns="120966" tIns="60483" rIns="120966" bIns="60483">
            <a:spAutoFit/>
          </a:bodyPr>
          <a:lstStyle/>
          <a:p>
            <a:pPr>
              <a:lnSpc>
                <a:spcPct val="150000"/>
              </a:lnSpc>
              <a:spcAft>
                <a:spcPts val="0"/>
              </a:spcAft>
            </a:pPr>
            <a:r>
              <a:rPr lang="en-US" altLang="zh-CN" sz="2400" dirty="0" smtClean="0">
                <a:latin typeface="Arial" pitchFamily="34" charset="0"/>
                <a:ea typeface="微软雅黑" panose="020B0503020204020204" pitchFamily="34" charset="-122"/>
                <a:cs typeface="Arial" pitchFamily="34" charset="0"/>
              </a:rPr>
              <a:t>Huawei plans to invest more than </a:t>
            </a:r>
            <a:r>
              <a:rPr lang="en-US" altLang="zh-CN" sz="2400" dirty="0" smtClean="0">
                <a:solidFill>
                  <a:schemeClr val="accent6">
                    <a:lumMod val="75000"/>
                  </a:schemeClr>
                </a:solidFill>
                <a:latin typeface="Arial" pitchFamily="34" charset="0"/>
                <a:ea typeface="微软雅黑" panose="020B0503020204020204" pitchFamily="34" charset="-122"/>
                <a:cs typeface="Arial" pitchFamily="34" charset="0"/>
              </a:rPr>
              <a:t>EUR75m</a:t>
            </a:r>
            <a:r>
              <a:rPr lang="en-US" altLang="zh-CN" sz="2400" dirty="0" smtClean="0">
                <a:solidFill>
                  <a:srgbClr val="FF00FF"/>
                </a:solidFill>
                <a:latin typeface="Arial" pitchFamily="34" charset="0"/>
                <a:ea typeface="微软雅黑" panose="020B0503020204020204" pitchFamily="34" charset="-122"/>
                <a:cs typeface="Arial" pitchFamily="34" charset="0"/>
              </a:rPr>
              <a:t> </a:t>
            </a:r>
            <a:r>
              <a:rPr lang="en-US" altLang="zh-CN" sz="2400" dirty="0" smtClean="0">
                <a:latin typeface="Arial" pitchFamily="34" charset="0"/>
                <a:ea typeface="微软雅黑" panose="020B0503020204020204" pitchFamily="34" charset="-122"/>
                <a:cs typeface="Arial" pitchFamily="34" charset="0"/>
              </a:rPr>
              <a:t>in supporting European developers by 2020. As part of the plan, we will build 3 </a:t>
            </a:r>
            <a:r>
              <a:rPr lang="en-US" altLang="zh-CN" sz="2400" dirty="0" smtClean="0">
                <a:solidFill>
                  <a:schemeClr val="accent6">
                    <a:lumMod val="75000"/>
                  </a:schemeClr>
                </a:solidFill>
                <a:latin typeface="Arial" pitchFamily="34" charset="0"/>
                <a:ea typeface="微软雅黑" panose="020B0503020204020204" pitchFamily="34" charset="-122"/>
                <a:cs typeface="Arial" pitchFamily="34" charset="0"/>
              </a:rPr>
              <a:t>Open Labs</a:t>
            </a:r>
            <a:r>
              <a:rPr lang="en-US" altLang="zh-CN" sz="2400" dirty="0" smtClean="0">
                <a:solidFill>
                  <a:srgbClr val="FF0000"/>
                </a:solidFill>
                <a:latin typeface="Arial" pitchFamily="34" charset="0"/>
                <a:ea typeface="微软雅黑" panose="020B0503020204020204" pitchFamily="34" charset="-122"/>
                <a:cs typeface="Arial" pitchFamily="34" charset="0"/>
              </a:rPr>
              <a:t> </a:t>
            </a:r>
            <a:r>
              <a:rPr lang="en-US" altLang="zh-CN" sz="2400" dirty="0" smtClean="0">
                <a:latin typeface="Arial" pitchFamily="34" charset="0"/>
                <a:ea typeface="微软雅黑" panose="020B0503020204020204" pitchFamily="34" charset="-122"/>
                <a:cs typeface="Arial" pitchFamily="34" charset="0"/>
              </a:rPr>
              <a:t>in </a:t>
            </a:r>
            <a:r>
              <a:rPr lang="en-US" altLang="zh-CN" sz="2400" dirty="0" smtClean="0">
                <a:solidFill>
                  <a:schemeClr val="accent6">
                    <a:lumMod val="75000"/>
                  </a:schemeClr>
                </a:solidFill>
                <a:latin typeface="Arial" pitchFamily="34" charset="0"/>
                <a:ea typeface="微软雅黑" panose="020B0503020204020204" pitchFamily="34" charset="-122"/>
                <a:cs typeface="Arial" pitchFamily="34" charset="0"/>
              </a:rPr>
              <a:t>the UK, Germany,</a:t>
            </a:r>
            <a:r>
              <a:rPr lang="en-US" altLang="zh-CN" sz="2400" dirty="0" smtClean="0">
                <a:solidFill>
                  <a:srgbClr val="FF0000"/>
                </a:solidFill>
                <a:latin typeface="Arial" pitchFamily="34" charset="0"/>
                <a:ea typeface="微软雅黑" panose="020B0503020204020204" pitchFamily="34" charset="-122"/>
                <a:cs typeface="Arial" pitchFamily="34" charset="0"/>
              </a:rPr>
              <a:t> </a:t>
            </a:r>
            <a:r>
              <a:rPr lang="en-US" altLang="zh-CN" sz="2400" dirty="0" smtClean="0">
                <a:latin typeface="Arial" pitchFamily="34" charset="0"/>
                <a:ea typeface="微软雅黑" panose="020B0503020204020204" pitchFamily="34" charset="-122"/>
                <a:cs typeface="Arial" pitchFamily="34" charset="0"/>
              </a:rPr>
              <a:t>and </a:t>
            </a:r>
            <a:r>
              <a:rPr lang="en-US" altLang="zh-CN" sz="2400" dirty="0" smtClean="0">
                <a:solidFill>
                  <a:schemeClr val="accent6">
                    <a:lumMod val="75000"/>
                  </a:schemeClr>
                </a:solidFill>
                <a:latin typeface="Arial" pitchFamily="34" charset="0"/>
                <a:ea typeface="微软雅黑" panose="020B0503020204020204" pitchFamily="34" charset="-122"/>
                <a:cs typeface="Arial" pitchFamily="34" charset="0"/>
              </a:rPr>
              <a:t>Italy</a:t>
            </a:r>
            <a:r>
              <a:rPr lang="en-US" altLang="zh-CN" sz="2400" dirty="0" smtClean="0">
                <a:latin typeface="Arial" pitchFamily="34" charset="0"/>
                <a:ea typeface="微软雅黑" panose="020B0503020204020204" pitchFamily="34" charset="-122"/>
                <a:cs typeface="Arial" pitchFamily="34" charset="0"/>
              </a:rPr>
              <a:t> and support </a:t>
            </a:r>
            <a:r>
              <a:rPr lang="en-US" altLang="zh-CN" sz="2400" dirty="0" smtClean="0">
                <a:solidFill>
                  <a:schemeClr val="accent6">
                    <a:lumMod val="75000"/>
                  </a:schemeClr>
                </a:solidFill>
                <a:latin typeface="Arial" pitchFamily="34" charset="0"/>
                <a:ea typeface="微软雅黑" panose="020B0503020204020204" pitchFamily="34" charset="-122"/>
                <a:cs typeface="Arial" pitchFamily="34" charset="0"/>
              </a:rPr>
              <a:t>100,000+ </a:t>
            </a:r>
            <a:r>
              <a:rPr lang="en-US" altLang="zh-CN" sz="2400" dirty="0" smtClean="0">
                <a:latin typeface="Arial" pitchFamily="34" charset="0"/>
                <a:ea typeface="微软雅黑" panose="020B0503020204020204" pitchFamily="34" charset="-122"/>
                <a:cs typeface="Arial" pitchFamily="34" charset="0"/>
              </a:rPr>
              <a:t>developers. </a:t>
            </a:r>
            <a:endParaRPr lang="zh-CN" altLang="zh-CN" sz="2400" dirty="0">
              <a:latin typeface="Arial" pitchFamily="34" charset="0"/>
              <a:ea typeface="微软雅黑" panose="020B0503020204020204" pitchFamily="34" charset="-122"/>
              <a:cs typeface="Arial" pitchFamily="34" charset="0"/>
            </a:endParaRPr>
          </a:p>
        </p:txBody>
      </p:sp>
      <p:sp>
        <p:nvSpPr>
          <p:cNvPr id="102" name="矩形 299"/>
          <p:cNvSpPr/>
          <p:nvPr/>
        </p:nvSpPr>
        <p:spPr bwMode="auto">
          <a:xfrm flipH="1">
            <a:off x="670101" y="1276516"/>
            <a:ext cx="5402871" cy="731520"/>
          </a:xfrm>
          <a:prstGeom prst="rect">
            <a:avLst/>
          </a:prstGeom>
          <a:solidFill>
            <a:srgbClr val="63C9EA"/>
          </a:solidFill>
          <a:ln w="3175" cap="flat" cmpd="sng" algn="ctr">
            <a:noFill/>
            <a:prstDash val="solid"/>
            <a:round/>
            <a:headEnd type="none" w="med" len="med"/>
            <a:tailEnd type="none" w="med" len="med"/>
          </a:ln>
          <a:effectLst/>
          <a:scene3d>
            <a:camera prst="orthographicFront"/>
            <a:lightRig rig="flat" dir="t"/>
          </a:scene3d>
        </p:spPr>
        <p:txBody>
          <a:bodyPr lIns="215113" tIns="107558" rIns="215113" bIns="107558"/>
          <a:lstStyle/>
          <a:p>
            <a:pPr algn="ctr"/>
            <a:r>
              <a:rPr lang="en-US" altLang="zh-CN" sz="2000" b="1" kern="0" dirty="0" smtClean="0">
                <a:solidFill>
                  <a:schemeClr val="bg1"/>
                </a:solidFill>
                <a:latin typeface="Arial" pitchFamily="34" charset="0"/>
                <a:ea typeface="微软雅黑" panose="020B0503020204020204" pitchFamily="34" charset="-122"/>
                <a:cs typeface="Arial" pitchFamily="34" charset="0"/>
                <a:sym typeface="+mn-ea"/>
              </a:rPr>
              <a:t>Developer Enablement Plan: </a:t>
            </a:r>
          </a:p>
          <a:p>
            <a:pPr algn="ctr"/>
            <a:r>
              <a:rPr lang="en-US" altLang="zh-CN" sz="2000" b="1" kern="0" dirty="0" smtClean="0">
                <a:solidFill>
                  <a:schemeClr val="bg1"/>
                </a:solidFill>
                <a:latin typeface="Arial" pitchFamily="34" charset="0"/>
                <a:ea typeface="微软雅黑" panose="020B0503020204020204" pitchFamily="34" charset="-122"/>
                <a:cs typeface="Arial" pitchFamily="34" charset="0"/>
                <a:sym typeface="+mn-ea"/>
              </a:rPr>
              <a:t>US$1bn in five years</a:t>
            </a:r>
          </a:p>
        </p:txBody>
      </p:sp>
      <p:grpSp>
        <p:nvGrpSpPr>
          <p:cNvPr id="5" name="组合 4"/>
          <p:cNvGrpSpPr/>
          <p:nvPr/>
        </p:nvGrpSpPr>
        <p:grpSpPr>
          <a:xfrm>
            <a:off x="6428576" y="1265883"/>
            <a:ext cx="5073078" cy="731520"/>
            <a:chOff x="6661" y="1735"/>
            <a:chExt cx="5341" cy="945"/>
          </a:xfrm>
        </p:grpSpPr>
        <p:sp>
          <p:nvSpPr>
            <p:cNvPr id="3" name="矩形 299"/>
            <p:cNvSpPr/>
            <p:nvPr/>
          </p:nvSpPr>
          <p:spPr bwMode="auto">
            <a:xfrm flipH="1">
              <a:off x="6661" y="1735"/>
              <a:ext cx="5341" cy="945"/>
            </a:xfrm>
            <a:prstGeom prst="rect">
              <a:avLst/>
            </a:prstGeom>
            <a:solidFill>
              <a:srgbClr val="40C6CA"/>
            </a:solidFill>
            <a:ln w="3175" cap="flat" cmpd="sng" algn="ctr">
              <a:noFill/>
              <a:prstDash val="solid"/>
              <a:round/>
              <a:headEnd type="none" w="med" len="med"/>
              <a:tailEnd type="none" w="med" len="med"/>
            </a:ln>
            <a:effectLst/>
            <a:scene3d>
              <a:camera prst="orthographicFront"/>
              <a:lightRig rig="flat" dir="t"/>
            </a:scene3d>
          </p:spPr>
          <p:txBody>
            <a:bodyPr lIns="162607" tIns="81305" rIns="162607" bIns="81305"/>
            <a:lstStyle/>
            <a:p>
              <a:pPr algn="ctr"/>
              <a:endParaRPr lang="zh-CN" altLang="en-US" sz="2000" b="1" kern="0" dirty="0">
                <a:solidFill>
                  <a:srgbClr val="40C6CA"/>
                </a:solidFill>
                <a:latin typeface="Arial" pitchFamily="34" charset="0"/>
                <a:ea typeface="微软雅黑" panose="020B0503020204020204" pitchFamily="34" charset="-122"/>
                <a:cs typeface="Arial" pitchFamily="34" charset="0"/>
              </a:endParaRPr>
            </a:p>
          </p:txBody>
        </p:sp>
        <p:sp>
          <p:nvSpPr>
            <p:cNvPr id="72" name="文本框 339"/>
            <p:cNvSpPr txBox="1"/>
            <p:nvPr/>
          </p:nvSpPr>
          <p:spPr>
            <a:xfrm>
              <a:off x="6706" y="1895"/>
              <a:ext cx="5288" cy="7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600" b="1" kern="0" dirty="0" smtClean="0">
                  <a:solidFill>
                    <a:schemeClr val="bg1"/>
                  </a:solidFill>
                  <a:latin typeface="Arial" pitchFamily="34" charset="0"/>
                  <a:ea typeface="微软雅黑" panose="020B0503020204020204" pitchFamily="34" charset="-122"/>
                  <a:cs typeface="Arial" pitchFamily="34" charset="0"/>
                </a:rPr>
                <a:t>China</a:t>
              </a:r>
              <a:r>
                <a:rPr lang="en-US" altLang="zh-CN" sz="2600" b="1" kern="0" dirty="0" smtClean="0">
                  <a:solidFill>
                    <a:schemeClr val="bg1"/>
                  </a:solidFill>
                  <a:latin typeface="Arial" pitchFamily="34" charset="0"/>
                  <a:ea typeface="微软雅黑" panose="020B0503020204020204" pitchFamily="34" charset="-122"/>
                  <a:cs typeface="Arial" pitchFamily="34" charset="0"/>
                  <a:sym typeface="Wingdings" panose="05000000000000000000" pitchFamily="2" charset="2"/>
                </a:rPr>
                <a:t> -&gt; Europe -&gt; Global</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8208338" y="3906879"/>
            <a:ext cx="2818139" cy="229284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0396518" y="2244228"/>
            <a:ext cx="1095323" cy="939078"/>
          </a:xfrm>
          <a:prstGeom prst="rect">
            <a:avLst/>
          </a:prstGeom>
          <a:noFill/>
          <a:ln w="9525">
            <a:noFill/>
            <a:miter lim="800000"/>
            <a:headEnd/>
            <a:tailEnd/>
          </a:ln>
        </p:spPr>
      </p:pic>
      <p:cxnSp>
        <p:nvCxnSpPr>
          <p:cNvPr id="6" name="Straight Arrow Connector 5"/>
          <p:cNvCxnSpPr/>
          <p:nvPr/>
        </p:nvCxnSpPr>
        <p:spPr bwMode="auto">
          <a:xfrm flipV="1">
            <a:off x="9871135" y="3531607"/>
            <a:ext cx="1155342" cy="1086982"/>
          </a:xfrm>
          <a:prstGeom prst="straightConnector1">
            <a:avLst/>
          </a:prstGeom>
          <a:noFill/>
          <a:ln w="12700" cap="flat" cmpd="sng" algn="ctr">
            <a:solidFill>
              <a:srgbClr val="080808"/>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bwMode="gray">
          <a:xfrm>
            <a:off x="10396518" y="3169144"/>
            <a:ext cx="1095323" cy="288032"/>
          </a:xfrm>
          <a:prstGeom prst="rect">
            <a:avLst/>
          </a:prstGeom>
          <a:noFill/>
          <a:ln w="9525" algn="ctr">
            <a:noFill/>
            <a:miter lim="800000"/>
            <a:headEnd/>
            <a:tailEnd/>
          </a:ln>
        </p:spPr>
        <p:txBody>
          <a:bodyPr wrap="square" rtlCol="0" anchor="ctr">
            <a:noAutofit/>
          </a:bodyPr>
          <a:lstStyle/>
          <a:p>
            <a:pPr algn="ctr" eaLnBrk="0" hangingPunct="0"/>
            <a:r>
              <a:rPr lang="en-US" sz="1000" dirty="0" smtClean="0">
                <a:solidFill>
                  <a:srgbClr val="000000"/>
                </a:solidFill>
                <a:latin typeface="Arial" pitchFamily="34" charset="0"/>
                <a:ea typeface="微软雅黑" pitchFamily="34" charset="-122"/>
                <a:cs typeface="Arial" pitchFamily="34" charset="0"/>
              </a:rPr>
              <a:t>Leuven Office</a:t>
            </a:r>
          </a:p>
        </p:txBody>
      </p:sp>
      <p:sp>
        <p:nvSpPr>
          <p:cNvPr id="8" name="TextBox 7"/>
          <p:cNvSpPr txBox="1"/>
          <p:nvPr/>
        </p:nvSpPr>
        <p:spPr bwMode="gray">
          <a:xfrm>
            <a:off x="8863926" y="3173329"/>
            <a:ext cx="1095323" cy="288032"/>
          </a:xfrm>
          <a:prstGeom prst="rect">
            <a:avLst/>
          </a:prstGeom>
          <a:noFill/>
          <a:ln w="9525" algn="ctr">
            <a:noFill/>
            <a:miter lim="800000"/>
            <a:headEnd/>
            <a:tailEnd/>
          </a:ln>
        </p:spPr>
        <p:txBody>
          <a:bodyPr wrap="square" rtlCol="0" anchor="ctr">
            <a:noAutofit/>
          </a:bodyPr>
          <a:lstStyle/>
          <a:p>
            <a:pPr algn="ctr" eaLnBrk="0" hangingPunct="0"/>
            <a:r>
              <a:rPr lang="en-US" sz="1000" dirty="0" smtClean="0">
                <a:solidFill>
                  <a:srgbClr val="000000"/>
                </a:solidFill>
                <a:latin typeface="Arial" pitchFamily="34" charset="0"/>
                <a:ea typeface="微软雅黑" pitchFamily="34" charset="-122"/>
                <a:cs typeface="Arial" pitchFamily="34" charset="0"/>
              </a:rPr>
              <a:t>Ghent Office</a:t>
            </a:r>
          </a:p>
        </p:txBody>
      </p:sp>
      <p:cxnSp>
        <p:nvCxnSpPr>
          <p:cNvPr id="9" name="Straight Arrow Connector 8"/>
          <p:cNvCxnSpPr/>
          <p:nvPr/>
        </p:nvCxnSpPr>
        <p:spPr bwMode="auto">
          <a:xfrm flipV="1">
            <a:off x="9259214" y="3425951"/>
            <a:ext cx="150603" cy="961856"/>
          </a:xfrm>
          <a:prstGeom prst="straightConnector1">
            <a:avLst/>
          </a:prstGeom>
          <a:noFill/>
          <a:ln w="12700" cap="flat" cmpd="sng" algn="ctr">
            <a:solidFill>
              <a:srgbClr val="080808"/>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2"/>
          <p:cNvPicPr>
            <a:picLocks noChangeAspect="1" noChangeArrowheads="1"/>
          </p:cNvPicPr>
          <p:nvPr/>
        </p:nvPicPr>
        <p:blipFill>
          <a:blip r:embed="rId5" cstate="print"/>
          <a:srcRect/>
          <a:stretch>
            <a:fillRect/>
          </a:stretch>
        </p:blipFill>
        <p:spPr bwMode="auto">
          <a:xfrm>
            <a:off x="8863926" y="2285105"/>
            <a:ext cx="932778" cy="870112"/>
          </a:xfrm>
          <a:prstGeom prst="rect">
            <a:avLst/>
          </a:prstGeom>
          <a:noFill/>
          <a:ln w="9525">
            <a:noFill/>
            <a:miter lim="800000"/>
            <a:headEnd/>
            <a:tailEnd/>
          </a:ln>
        </p:spPr>
      </p:pic>
      <p:sp>
        <p:nvSpPr>
          <p:cNvPr id="11" name="标题 6"/>
          <p:cNvSpPr>
            <a:spLocks noGrp="1"/>
          </p:cNvSpPr>
          <p:nvPr>
            <p:ph type="title"/>
          </p:nvPr>
        </p:nvSpPr>
        <p:spPr>
          <a:xfrm>
            <a:off x="274320" y="91440"/>
            <a:ext cx="10058400" cy="523196"/>
          </a:xfrm>
        </p:spPr>
        <p:txBody>
          <a:bodyPr/>
          <a:lstStyle/>
          <a:p>
            <a:pPr marL="705635" indent="-705635" defTabSz="-840">
              <a:tabLst>
                <a:tab pos="116766" algn="l"/>
              </a:tabLst>
              <a:defRPr/>
            </a:pPr>
            <a:r>
              <a:rPr lang="en-US" altLang="zh-CN" sz="2800" dirty="0" smtClean="0">
                <a:solidFill>
                  <a:srgbClr val="C00000"/>
                </a:solidFill>
                <a:latin typeface="Arial" pitchFamily="34" charset="0"/>
                <a:ea typeface="微软雅黑" panose="020B0503020204020204" pitchFamily="34" charset="-122"/>
                <a:cs typeface="Arial" pitchFamily="34" charset="0"/>
              </a:rPr>
              <a:t>Continuing to R&amp;D investment in Belgium</a:t>
            </a:r>
            <a:endParaRPr lang="en-US" altLang="zh-CN" sz="2800" dirty="0">
              <a:solidFill>
                <a:srgbClr val="C00000"/>
              </a:solidFill>
              <a:latin typeface="Arial" pitchFamily="34" charset="0"/>
              <a:ea typeface="微软雅黑" panose="020B0503020204020204" pitchFamily="34" charset="-122"/>
              <a:cs typeface="Arial" pitchFamily="34" charset="0"/>
            </a:endParaRPr>
          </a:p>
        </p:txBody>
      </p:sp>
      <p:sp>
        <p:nvSpPr>
          <p:cNvPr id="12" name="圆角矩形 86"/>
          <p:cNvSpPr/>
          <p:nvPr/>
        </p:nvSpPr>
        <p:spPr bwMode="auto">
          <a:xfrm>
            <a:off x="520995" y="1225912"/>
            <a:ext cx="7283303" cy="1647350"/>
          </a:xfrm>
          <a:prstGeom prst="roundRect">
            <a:avLst>
              <a:gd name="adj" fmla="val 3166"/>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2600" dirty="0" smtClean="0">
              <a:latin typeface="Arial" pitchFamily="34" charset="0"/>
              <a:ea typeface="微软雅黑" pitchFamily="34" charset="-122"/>
              <a:cs typeface="Arial" pitchFamily="34" charset="0"/>
            </a:endParaRPr>
          </a:p>
        </p:txBody>
      </p:sp>
      <p:sp>
        <p:nvSpPr>
          <p:cNvPr id="13" name="圆角矩形 91"/>
          <p:cNvSpPr/>
          <p:nvPr/>
        </p:nvSpPr>
        <p:spPr bwMode="auto">
          <a:xfrm>
            <a:off x="520995" y="3019621"/>
            <a:ext cx="7283303" cy="3352522"/>
          </a:xfrm>
          <a:prstGeom prst="roundRect">
            <a:avLst>
              <a:gd name="adj" fmla="val 3166"/>
            </a:avLst>
          </a:prstGeom>
          <a:noFill/>
          <a:ln w="19050" cap="flat" cmpd="sng" algn="ctr">
            <a:solidFill>
              <a:srgbClr val="7CB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dirty="0" smtClean="0">
              <a:latin typeface="Arial" pitchFamily="34" charset="0"/>
              <a:ea typeface="微软雅黑" pitchFamily="34" charset="-122"/>
              <a:cs typeface="Arial" pitchFamily="34" charset="0"/>
            </a:endParaRPr>
          </a:p>
        </p:txBody>
      </p:sp>
      <p:sp>
        <p:nvSpPr>
          <p:cNvPr id="18" name="圆角矩形 89"/>
          <p:cNvSpPr/>
          <p:nvPr/>
        </p:nvSpPr>
        <p:spPr bwMode="auto">
          <a:xfrm>
            <a:off x="523956" y="1211573"/>
            <a:ext cx="294699" cy="1645920"/>
          </a:xfrm>
          <a:prstGeom prst="roundRect">
            <a:avLst>
              <a:gd name="adj" fmla="val 3166"/>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209660">
              <a:lnSpc>
                <a:spcPct val="150000"/>
              </a:lnSpc>
            </a:pPr>
            <a:r>
              <a:rPr lang="en-US" sz="1400" b="1" dirty="0" smtClean="0">
                <a:latin typeface="Arial" pitchFamily="34" charset="0"/>
                <a:cs typeface="Arial" pitchFamily="34" charset="0"/>
              </a:rPr>
              <a:t>Joint venture</a:t>
            </a:r>
            <a:endParaRPr lang="en-US" altLang="zh-CN" sz="1300" b="1" dirty="0" smtClean="0">
              <a:solidFill>
                <a:schemeClr val="bg1"/>
              </a:solidFill>
              <a:latin typeface="Arial" pitchFamily="34" charset="0"/>
              <a:ea typeface="微软雅黑" pitchFamily="34" charset="-122"/>
              <a:cs typeface="Arial" pitchFamily="34" charset="0"/>
            </a:endParaRPr>
          </a:p>
        </p:txBody>
      </p:sp>
      <p:sp>
        <p:nvSpPr>
          <p:cNvPr id="19" name="圆角矩形 94"/>
          <p:cNvSpPr/>
          <p:nvPr/>
        </p:nvSpPr>
        <p:spPr bwMode="auto">
          <a:xfrm>
            <a:off x="535172" y="3870246"/>
            <a:ext cx="294699" cy="1682807"/>
          </a:xfrm>
          <a:prstGeom prst="roundRect">
            <a:avLst>
              <a:gd name="adj" fmla="val 3166"/>
            </a:avLst>
          </a:prstGeom>
          <a:solidFill>
            <a:srgbClr val="7CBF3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209660">
              <a:lnSpc>
                <a:spcPct val="120000"/>
              </a:lnSpc>
              <a:defRPr/>
            </a:pPr>
            <a:r>
              <a:rPr lang="en-US" sz="1400" b="1" dirty="0" smtClean="0">
                <a:latin typeface="Arial" pitchFamily="34" charset="0"/>
                <a:cs typeface="Arial" pitchFamily="34" charset="0"/>
              </a:rPr>
              <a:t>Innovation Center</a:t>
            </a:r>
            <a:endParaRPr lang="en-US" altLang="zh-CN" sz="1300" b="1" dirty="0" smtClean="0">
              <a:solidFill>
                <a:schemeClr val="bg1"/>
              </a:solidFill>
              <a:latin typeface="Arial" pitchFamily="34" charset="0"/>
              <a:ea typeface="微软雅黑" pitchFamily="34" charset="-122"/>
              <a:cs typeface="Arial" pitchFamily="34" charset="0"/>
            </a:endParaRPr>
          </a:p>
        </p:txBody>
      </p:sp>
      <p:sp>
        <p:nvSpPr>
          <p:cNvPr id="20" name="TextBox 19"/>
          <p:cNvSpPr txBox="1"/>
          <p:nvPr/>
        </p:nvSpPr>
        <p:spPr>
          <a:xfrm>
            <a:off x="829871" y="1223983"/>
            <a:ext cx="6974427" cy="1569660"/>
          </a:xfrm>
          <a:prstGeom prst="rect">
            <a:avLst/>
          </a:prstGeom>
          <a:noFill/>
        </p:spPr>
        <p:txBody>
          <a:bodyPr wrap="square" rtlCol="0">
            <a:spAutoFit/>
          </a:bodyPr>
          <a:lstStyle/>
          <a:p>
            <a:pPr>
              <a:lnSpc>
                <a:spcPct val="150000"/>
              </a:lnSpc>
            </a:pPr>
            <a:r>
              <a:rPr lang="en-US" sz="1600" b="1" dirty="0" smtClean="0">
                <a:latin typeface="Arial" pitchFamily="34" charset="0"/>
                <a:cs typeface="Arial" pitchFamily="34" charset="0"/>
              </a:rPr>
              <a:t>R &amp; D Center</a:t>
            </a:r>
            <a:r>
              <a:rPr lang="en-US" sz="1600" dirty="0" smtClean="0">
                <a:latin typeface="Arial" pitchFamily="34" charset="0"/>
                <a:cs typeface="Arial" pitchFamily="34" charset="0"/>
              </a:rPr>
              <a:t>: The Belgian Institute has two R &amp; D offices in Leuven and Ghent;</a:t>
            </a:r>
            <a:br>
              <a:rPr lang="en-US" sz="1600" dirty="0" smtClean="0">
                <a:latin typeface="Arial" pitchFamily="34" charset="0"/>
                <a:cs typeface="Arial" pitchFamily="34" charset="0"/>
              </a:rPr>
            </a:br>
            <a:r>
              <a:rPr lang="en-US" sz="1600" b="1" dirty="0" smtClean="0">
                <a:latin typeface="Arial" pitchFamily="34" charset="0"/>
                <a:cs typeface="Arial" pitchFamily="34" charset="0"/>
              </a:rPr>
              <a:t>Cooperation</a:t>
            </a:r>
            <a:r>
              <a:rPr lang="en-US" sz="1600" dirty="0" smtClean="0">
                <a:latin typeface="Arial" pitchFamily="34" charset="0"/>
                <a:cs typeface="Arial" pitchFamily="34" charset="0"/>
              </a:rPr>
              <a:t>: Nearly 3 years, technical cooperation projects 20 +, cooperation funding of about 25 million Euros;</a:t>
            </a:r>
          </a:p>
        </p:txBody>
      </p:sp>
      <p:sp>
        <p:nvSpPr>
          <p:cNvPr id="21" name="TextBox 20"/>
          <p:cNvSpPr txBox="1"/>
          <p:nvPr/>
        </p:nvSpPr>
        <p:spPr>
          <a:xfrm>
            <a:off x="829871" y="2955823"/>
            <a:ext cx="6761776" cy="3416320"/>
          </a:xfrm>
          <a:prstGeom prst="rect">
            <a:avLst/>
          </a:prstGeom>
          <a:noFill/>
        </p:spPr>
        <p:txBody>
          <a:bodyPr wrap="square" rtlCol="0">
            <a:spAutoFit/>
          </a:bodyPr>
          <a:lstStyle/>
          <a:p>
            <a:pPr>
              <a:lnSpc>
                <a:spcPct val="150000"/>
              </a:lnSpc>
            </a:pPr>
            <a:r>
              <a:rPr lang="en-US" sz="1600" dirty="0" smtClean="0">
                <a:latin typeface="Arial" pitchFamily="34" charset="0"/>
                <a:cs typeface="Arial" pitchFamily="34" charset="0"/>
              </a:rPr>
              <a:t>2014, Huawei (</a:t>
            </a:r>
            <a:r>
              <a:rPr lang="en-US" sz="1600" dirty="0" err="1" smtClean="0">
                <a:latin typeface="Arial" pitchFamily="34" charset="0"/>
                <a:cs typeface="Arial" pitchFamily="34" charset="0"/>
              </a:rPr>
              <a:t>Haisi</a:t>
            </a:r>
            <a:r>
              <a:rPr lang="en-US" sz="1600" dirty="0" smtClean="0">
                <a:latin typeface="Arial" pitchFamily="34" charset="0"/>
                <a:cs typeface="Arial" pitchFamily="34" charset="0"/>
              </a:rPr>
              <a:t>) and Belgium's leading chip research and development company IMEC signed a strategic cooperation agreement. IMEC in Europe and even the world are chip leader in the field.</a:t>
            </a:r>
            <a:br>
              <a:rPr lang="en-US" sz="1600" dirty="0" smtClean="0">
                <a:latin typeface="Arial" pitchFamily="34" charset="0"/>
                <a:cs typeface="Arial" pitchFamily="34" charset="0"/>
              </a:rPr>
            </a:br>
            <a:r>
              <a:rPr lang="en-US" sz="1600" dirty="0" smtClean="0">
                <a:latin typeface="Arial" pitchFamily="34" charset="0"/>
                <a:cs typeface="Arial" pitchFamily="34" charset="0"/>
              </a:rPr>
              <a:t>2015, During the visit of the Belgian King, IMEC, Huawei, SMIC, Qualcomm set up Joint Venture to develop the next generation of CMOS technology.</a:t>
            </a:r>
            <a:br>
              <a:rPr lang="en-US" sz="1600" dirty="0" smtClean="0">
                <a:latin typeface="Arial" pitchFamily="34" charset="0"/>
                <a:cs typeface="Arial" pitchFamily="34" charset="0"/>
              </a:rPr>
            </a:br>
            <a:r>
              <a:rPr lang="en-US" sz="1600" dirty="0" smtClean="0">
                <a:latin typeface="Arial" pitchFamily="34" charset="0"/>
                <a:cs typeface="Arial" pitchFamily="34" charset="0"/>
              </a:rPr>
              <a:t>2016, R &amp; D costs + technical cooperation costs, for the first time exceeded 20 million </a:t>
            </a:r>
            <a:r>
              <a:rPr lang="en-US" sz="1600" dirty="0" err="1" smtClean="0">
                <a:latin typeface="Arial" pitchFamily="34" charset="0"/>
                <a:cs typeface="Arial" pitchFamily="34" charset="0"/>
              </a:rPr>
              <a:t>euros</a:t>
            </a:r>
            <a:r>
              <a:rPr lang="en-US" sz="1600" dirty="0" smtClean="0">
                <a:latin typeface="Arial" pitchFamily="34" charset="0"/>
                <a:cs typeface="Arial" pitchFamily="34" charset="0"/>
              </a:rPr>
              <a:t>. In recent years, continuous research and development staff, Dr., consultants cooperation.</a:t>
            </a:r>
            <a:endParaRPr lang="en-US" sz="16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公司园区7.JPG"/>
          <p:cNvPicPr>
            <a:picLocks noChangeAspect="1"/>
          </p:cNvPicPr>
          <p:nvPr/>
        </p:nvPicPr>
        <p:blipFill>
          <a:blip r:embed="rId2" cstate="print">
            <a:grayscl/>
            <a:lum bright="66000"/>
          </a:blip>
          <a:srcRect t="10000" r="11083"/>
          <a:stretch>
            <a:fillRect/>
          </a:stretch>
        </p:blipFill>
        <p:spPr>
          <a:xfrm>
            <a:off x="0" y="-1"/>
            <a:ext cx="12195175" cy="6856751"/>
          </a:xfrm>
          <a:prstGeom prst="rect">
            <a:avLst/>
          </a:prstGeom>
        </p:spPr>
      </p:pic>
      <p:sp>
        <p:nvSpPr>
          <p:cNvPr id="5" name="TextBox 4"/>
          <p:cNvSpPr txBox="1"/>
          <p:nvPr/>
        </p:nvSpPr>
        <p:spPr bwMode="auto">
          <a:xfrm>
            <a:off x="727905" y="5124877"/>
            <a:ext cx="10785187" cy="1323439"/>
          </a:xfrm>
          <a:prstGeom prst="rect">
            <a:avLst/>
          </a:prstGeom>
          <a:noFill/>
          <a:ln w="9525">
            <a:noFill/>
            <a:miter lim="800000"/>
            <a:headEnd/>
            <a:tailEnd/>
          </a:ln>
        </p:spPr>
        <p:txBody>
          <a:bodyPr wrap="square" rtlCol="0">
            <a:spAutoFit/>
          </a:bodyPr>
          <a:lstStyle/>
          <a:p>
            <a:r>
              <a:rPr lang="en-US" sz="1600" dirty="0" smtClean="0">
                <a:latin typeface="Arial" pitchFamily="34" charset="0"/>
                <a:cs typeface="Arial" pitchFamily="34" charset="0"/>
              </a:rPr>
              <a:t>Huawei promotes the development of ICT education in Europe and strengthening the global experience of youth.</a:t>
            </a:r>
          </a:p>
          <a:p>
            <a:r>
              <a:rPr lang="en-US" sz="1600" dirty="0" smtClean="0">
                <a:latin typeface="Arial" pitchFamily="34" charset="0"/>
                <a:cs typeface="Arial" pitchFamily="34" charset="0"/>
              </a:rPr>
              <a:t> “ICT seeds for the future” program sends young people to China and training in digital education and ICT skills.</a:t>
            </a:r>
          </a:p>
          <a:p>
            <a:pPr algn="ctr"/>
            <a:r>
              <a:rPr lang="en-US" sz="1600" dirty="0" smtClean="0">
                <a:latin typeface="Arial" pitchFamily="34" charset="0"/>
                <a:cs typeface="Arial" pitchFamily="34" charset="0"/>
              </a:rPr>
              <a:t>2014, Huawei launched the program with the </a:t>
            </a:r>
            <a:r>
              <a:rPr lang="en-US" sz="1600" dirty="0" err="1" smtClean="0">
                <a:latin typeface="Arial" pitchFamily="34" charset="0"/>
                <a:cs typeface="Arial" pitchFamily="34" charset="0"/>
              </a:rPr>
              <a:t>UGent</a:t>
            </a:r>
            <a:r>
              <a:rPr lang="en-US" sz="1600" dirty="0" smtClean="0">
                <a:latin typeface="Arial" pitchFamily="34" charset="0"/>
                <a:cs typeface="Arial" pitchFamily="34" charset="0"/>
              </a:rPr>
              <a:t> (University of Gent);</a:t>
            </a:r>
          </a:p>
          <a:p>
            <a:pPr algn="ctr">
              <a:buClr>
                <a:schemeClr val="tx1">
                  <a:lumMod val="50000"/>
                  <a:lumOff val="50000"/>
                </a:schemeClr>
              </a:buClr>
              <a:buSzPct val="60000"/>
            </a:pPr>
            <a:r>
              <a:rPr lang="en-US" sz="1600" dirty="0" smtClean="0">
                <a:latin typeface="Arial" pitchFamily="34" charset="0"/>
                <a:cs typeface="Arial" pitchFamily="34" charset="0"/>
              </a:rPr>
              <a:t>2015, Huawei launched the program with the KUL, UCL, </a:t>
            </a:r>
            <a:r>
              <a:rPr lang="en-US" sz="1600" dirty="0" err="1" smtClean="0">
                <a:latin typeface="Arial" pitchFamily="34" charset="0"/>
                <a:cs typeface="Arial" pitchFamily="34" charset="0"/>
              </a:rPr>
              <a:t>UGent</a:t>
            </a:r>
            <a:r>
              <a:rPr lang="en-US" sz="1600" dirty="0" smtClean="0">
                <a:latin typeface="Arial" pitchFamily="34" charset="0"/>
                <a:cs typeface="Arial" pitchFamily="34" charset="0"/>
              </a:rPr>
              <a:t> and VUB;</a:t>
            </a:r>
          </a:p>
          <a:p>
            <a:pPr algn="ctr">
              <a:buClr>
                <a:schemeClr val="tx1">
                  <a:lumMod val="50000"/>
                  <a:lumOff val="50000"/>
                </a:schemeClr>
              </a:buClr>
              <a:buSzPct val="60000"/>
            </a:pPr>
            <a:r>
              <a:rPr lang="en-US" sz="1600" dirty="0" smtClean="0">
                <a:latin typeface="Arial" pitchFamily="34" charset="0"/>
                <a:cs typeface="Arial" pitchFamily="34" charset="0"/>
              </a:rPr>
              <a:t>2016, Huawei launched the program with the KUL, UCL, </a:t>
            </a:r>
            <a:r>
              <a:rPr lang="en-US" sz="1600" dirty="0" err="1" smtClean="0">
                <a:latin typeface="Arial" pitchFamily="34" charset="0"/>
                <a:cs typeface="Arial" pitchFamily="34" charset="0"/>
              </a:rPr>
              <a:t>UGent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Ulg</a:t>
            </a:r>
            <a:r>
              <a:rPr lang="en-US" sz="1600" dirty="0" smtClean="0">
                <a:latin typeface="Arial" pitchFamily="34" charset="0"/>
                <a:cs typeface="Arial" pitchFamily="34" charset="0"/>
              </a:rPr>
              <a:t> and VUB;</a:t>
            </a:r>
          </a:p>
        </p:txBody>
      </p:sp>
      <p:pic>
        <p:nvPicPr>
          <p:cNvPr id="8" name="Picture 6"/>
          <p:cNvPicPr>
            <a:picLocks noChangeAspect="1" noChangeArrowheads="1"/>
          </p:cNvPicPr>
          <p:nvPr/>
        </p:nvPicPr>
        <p:blipFill>
          <a:blip r:embed="rId3" cstate="print"/>
          <a:srcRect/>
          <a:stretch>
            <a:fillRect/>
          </a:stretch>
        </p:blipFill>
        <p:spPr bwMode="auto">
          <a:xfrm>
            <a:off x="730157" y="3093084"/>
            <a:ext cx="3431781" cy="180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SSL.bmp"/>
          <p:cNvPicPr>
            <a:picLocks noChangeAspect="1"/>
          </p:cNvPicPr>
          <p:nvPr/>
        </p:nvPicPr>
        <p:blipFill>
          <a:blip r:embed="rId4" cstate="print"/>
          <a:srcRect l="3799" t="4833" r="4956" b="3018"/>
          <a:stretch>
            <a:fillRect/>
          </a:stretch>
        </p:blipFill>
        <p:spPr>
          <a:xfrm>
            <a:off x="727905" y="1030399"/>
            <a:ext cx="3455300" cy="1799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IMG_20140909_163135.jpg"/>
          <p:cNvPicPr>
            <a:picLocks noChangeAspect="1"/>
          </p:cNvPicPr>
          <p:nvPr/>
        </p:nvPicPr>
        <p:blipFill>
          <a:blip r:embed="rId5" cstate="print"/>
          <a:stretch>
            <a:fillRect/>
          </a:stretch>
        </p:blipFill>
        <p:spPr>
          <a:xfrm>
            <a:off x="8056660" y="1030399"/>
            <a:ext cx="3456432" cy="17993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IMG_8368.jpg"/>
          <p:cNvPicPr>
            <a:picLocks noChangeAspect="1"/>
          </p:cNvPicPr>
          <p:nvPr/>
        </p:nvPicPr>
        <p:blipFill>
          <a:blip r:embed="rId6" cstate="print"/>
          <a:stretch>
            <a:fillRect/>
          </a:stretch>
        </p:blipFill>
        <p:spPr>
          <a:xfrm>
            <a:off x="4382780" y="1030398"/>
            <a:ext cx="3456432" cy="17993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769" name="Rectangle 1"/>
          <p:cNvSpPr>
            <a:spLocks noChangeArrowheads="1"/>
          </p:cNvSpPr>
          <p:nvPr/>
        </p:nvSpPr>
        <p:spPr bwMode="auto">
          <a:xfrm>
            <a:off x="274320" y="25867"/>
            <a:ext cx="1123877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2800" b="1" dirty="0" smtClean="0">
                <a:solidFill>
                  <a:srgbClr val="C00000"/>
                </a:solidFill>
                <a:latin typeface="Arial" pitchFamily="34" charset="0"/>
                <a:ea typeface="微软雅黑" panose="020B0503020204020204" pitchFamily="34" charset="-122"/>
                <a:cs typeface="Arial" pitchFamily="34" charset="0"/>
              </a:rPr>
              <a:t>ICT Seeds For the Future</a:t>
            </a:r>
            <a:r>
              <a:rPr lang="fr-FR" altLang="zh-CN" sz="2800" b="1" dirty="0" smtClean="0">
                <a:solidFill>
                  <a:srgbClr val="C00000"/>
                </a:solidFill>
                <a:latin typeface="Arial" pitchFamily="34" charset="0"/>
                <a:ea typeface="微软雅黑" panose="020B0503020204020204" pitchFamily="34" charset="-122"/>
                <a:cs typeface="Arial" pitchFamily="34" charset="0"/>
              </a:rPr>
              <a:t>: Training ICT leaders of </a:t>
            </a:r>
            <a:r>
              <a:rPr lang="fr-FR" altLang="zh-CN" sz="2800" b="1" dirty="0" err="1" smtClean="0">
                <a:solidFill>
                  <a:srgbClr val="C00000"/>
                </a:solidFill>
                <a:latin typeface="Arial" pitchFamily="34" charset="0"/>
                <a:ea typeface="微软雅黑" panose="020B0503020204020204" pitchFamily="34" charset="-122"/>
                <a:cs typeface="Arial" pitchFamily="34" charset="0"/>
              </a:rPr>
              <a:t>next</a:t>
            </a:r>
            <a:r>
              <a:rPr lang="fr-FR" altLang="zh-CN" sz="2800" b="1" dirty="0" smtClean="0">
                <a:solidFill>
                  <a:srgbClr val="C00000"/>
                </a:solidFill>
                <a:latin typeface="Arial" pitchFamily="34" charset="0"/>
                <a:ea typeface="微软雅黑" panose="020B0503020204020204" pitchFamily="34" charset="-122"/>
                <a:cs typeface="Arial" pitchFamily="34" charset="0"/>
              </a:rPr>
              <a:t> </a:t>
            </a:r>
            <a:r>
              <a:rPr lang="fr-FR" altLang="zh-CN" sz="2800" b="1" dirty="0" err="1" smtClean="0">
                <a:solidFill>
                  <a:srgbClr val="C00000"/>
                </a:solidFill>
                <a:latin typeface="Arial" pitchFamily="34" charset="0"/>
                <a:ea typeface="微软雅黑" panose="020B0503020204020204" pitchFamily="34" charset="-122"/>
                <a:cs typeface="Arial" pitchFamily="34" charset="0"/>
              </a:rPr>
              <a:t>generation</a:t>
            </a:r>
            <a:r>
              <a:rPr lang="fr-FR" altLang="zh-CN" sz="2800" b="1" dirty="0" smtClean="0">
                <a:solidFill>
                  <a:srgbClr val="C00000"/>
                </a:solidFill>
                <a:latin typeface="Arial" pitchFamily="34" charset="0"/>
                <a:ea typeface="微软雅黑" panose="020B0503020204020204" pitchFamily="34" charset="-122"/>
                <a:cs typeface="Arial" pitchFamily="34" charset="0"/>
              </a:rPr>
              <a:t>, help to </a:t>
            </a:r>
            <a:r>
              <a:rPr lang="fr-FR" altLang="zh-CN" sz="2800" b="1" dirty="0" err="1" smtClean="0">
                <a:solidFill>
                  <a:srgbClr val="C00000"/>
                </a:solidFill>
                <a:latin typeface="Arial" pitchFamily="34" charset="0"/>
                <a:ea typeface="微软雅黑" panose="020B0503020204020204" pitchFamily="34" charset="-122"/>
                <a:cs typeface="Arial" pitchFamily="34" charset="0"/>
              </a:rPr>
              <a:t>nurture</a:t>
            </a:r>
            <a:r>
              <a:rPr lang="fr-FR" altLang="zh-CN" sz="2800" b="1" dirty="0" smtClean="0">
                <a:solidFill>
                  <a:srgbClr val="C00000"/>
                </a:solidFill>
                <a:latin typeface="Arial" pitchFamily="34" charset="0"/>
                <a:ea typeface="微软雅黑" panose="020B0503020204020204" pitchFamily="34" charset="-122"/>
                <a:cs typeface="Arial" pitchFamily="34" charset="0"/>
              </a:rPr>
              <a:t> </a:t>
            </a:r>
            <a:r>
              <a:rPr lang="fr-FR" altLang="zh-CN" sz="2800" b="1" dirty="0" err="1" smtClean="0">
                <a:solidFill>
                  <a:srgbClr val="C00000"/>
                </a:solidFill>
                <a:latin typeface="Arial" pitchFamily="34" charset="0"/>
                <a:ea typeface="微软雅黑" panose="020B0503020204020204" pitchFamily="34" charset="-122"/>
                <a:cs typeface="Arial" pitchFamily="34" charset="0"/>
              </a:rPr>
              <a:t>young</a:t>
            </a:r>
            <a:r>
              <a:rPr lang="fr-FR" altLang="zh-CN" sz="2800" b="1" dirty="0" smtClean="0">
                <a:solidFill>
                  <a:srgbClr val="C00000"/>
                </a:solidFill>
                <a:latin typeface="Arial" pitchFamily="34" charset="0"/>
                <a:ea typeface="微软雅黑" panose="020B0503020204020204" pitchFamily="34" charset="-122"/>
                <a:cs typeface="Arial" pitchFamily="34" charset="0"/>
              </a:rPr>
              <a:t> and </a:t>
            </a:r>
            <a:r>
              <a:rPr lang="fr-FR" altLang="zh-CN" sz="2800" b="1" dirty="0" err="1" smtClean="0">
                <a:solidFill>
                  <a:srgbClr val="C00000"/>
                </a:solidFill>
                <a:latin typeface="Arial" pitchFamily="34" charset="0"/>
                <a:ea typeface="微软雅黑" panose="020B0503020204020204" pitchFamily="34" charset="-122"/>
                <a:cs typeface="Arial" pitchFamily="34" charset="0"/>
              </a:rPr>
              <a:t>talented</a:t>
            </a:r>
            <a:r>
              <a:rPr lang="fr-FR" altLang="zh-CN" sz="2800" b="1" dirty="0" smtClean="0">
                <a:solidFill>
                  <a:srgbClr val="C00000"/>
                </a:solidFill>
                <a:latin typeface="Arial" pitchFamily="34" charset="0"/>
                <a:ea typeface="微软雅黑" panose="020B0503020204020204" pitchFamily="34" charset="-122"/>
                <a:cs typeface="Arial" pitchFamily="34" charset="0"/>
              </a:rPr>
              <a:t> people</a:t>
            </a:r>
            <a:endParaRPr lang="zh-CN" altLang="zh-CN" sz="2800" b="1" dirty="0" smtClean="0">
              <a:solidFill>
                <a:srgbClr val="C00000"/>
              </a:solidFill>
              <a:latin typeface="Arial" pitchFamily="34" charset="0"/>
              <a:ea typeface="微软雅黑" panose="020B0503020204020204" pitchFamily="34" charset="-122"/>
              <a:cs typeface="Arial" pitchFamily="34" charset="0"/>
            </a:endParaRPr>
          </a:p>
        </p:txBody>
      </p:sp>
      <p:pic>
        <p:nvPicPr>
          <p:cNvPr id="11" name="Picture 10"/>
          <p:cNvPicPr/>
          <p:nvPr/>
        </p:nvPicPr>
        <p:blipFill>
          <a:blip r:embed="rId7" cstate="print"/>
          <a:srcRect/>
          <a:stretch>
            <a:fillRect/>
          </a:stretch>
        </p:blipFill>
        <p:spPr bwMode="auto">
          <a:xfrm>
            <a:off x="8056660" y="3073222"/>
            <a:ext cx="3456432" cy="180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p:nvPr/>
        </p:nvPicPr>
        <p:blipFill>
          <a:blip r:embed="rId8" cstate="print"/>
          <a:srcRect/>
          <a:stretch>
            <a:fillRect/>
          </a:stretch>
        </p:blipFill>
        <p:spPr bwMode="auto">
          <a:xfrm>
            <a:off x="4378822" y="3073222"/>
            <a:ext cx="3456432" cy="180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91440"/>
            <a:ext cx="10058400" cy="720035"/>
          </a:xfrm>
        </p:spPr>
        <p:txBody>
          <a:bodyPr/>
          <a:lstStyle/>
          <a:p>
            <a:pPr eaLnBrk="1" hangingPunct="1">
              <a:buNone/>
              <a:defRPr/>
            </a:pPr>
            <a:r>
              <a:rPr lang="en-US" altLang="zh-CN" sz="2800" dirty="0" smtClean="0">
                <a:solidFill>
                  <a:srgbClr val="C00000"/>
                </a:solidFill>
                <a:latin typeface="Arial" pitchFamily="34" charset="0"/>
                <a:ea typeface="微软雅黑" pitchFamily="34" charset="-122"/>
                <a:cs typeface="Arial" pitchFamily="34" charset="0"/>
              </a:rPr>
              <a:t>Historical Communication</a:t>
            </a:r>
            <a:endParaRPr lang="fr-FR" altLang="zh-CN" sz="2800" dirty="0" smtClean="0">
              <a:solidFill>
                <a:srgbClr val="C00000"/>
              </a:solidFill>
              <a:latin typeface="Arial" pitchFamily="34" charset="0"/>
              <a:ea typeface="微软雅黑" pitchFamily="34" charset="-122"/>
              <a:cs typeface="Arial" pitchFamily="34" charset="0"/>
            </a:endParaRPr>
          </a:p>
          <a:p>
            <a:pPr>
              <a:buNone/>
            </a:pPr>
            <a:r>
              <a:rPr lang="fr-BE" altLang="fr-FR" sz="2000" dirty="0" smtClean="0"/>
              <a:t/>
            </a:r>
            <a:br>
              <a:rPr lang="fr-BE" altLang="fr-FR" sz="2000" dirty="0" smtClean="0"/>
            </a:br>
            <a:endParaRPr lang="en-GB" altLang="fr-FR" sz="2000" dirty="0" smtClean="0"/>
          </a:p>
        </p:txBody>
      </p:sp>
      <p:pic>
        <p:nvPicPr>
          <p:cNvPr id="43011" name="Picture 3"/>
          <p:cNvPicPr>
            <a:picLocks noChangeAspect="1" noChangeArrowheads="1"/>
          </p:cNvPicPr>
          <p:nvPr/>
        </p:nvPicPr>
        <p:blipFill>
          <a:blip r:embed="rId2" cstate="print"/>
          <a:srcRect/>
          <a:stretch>
            <a:fillRect/>
          </a:stretch>
        </p:blipFill>
        <p:spPr bwMode="auto">
          <a:xfrm>
            <a:off x="632737" y="1297800"/>
            <a:ext cx="3456432" cy="1838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2" name="Picture 4"/>
          <p:cNvPicPr>
            <a:picLocks noChangeAspect="1" noChangeArrowheads="1"/>
          </p:cNvPicPr>
          <p:nvPr/>
        </p:nvPicPr>
        <p:blipFill>
          <a:blip r:embed="rId3" cstate="print"/>
          <a:srcRect/>
          <a:stretch>
            <a:fillRect/>
          </a:stretch>
        </p:blipFill>
        <p:spPr bwMode="auto">
          <a:xfrm>
            <a:off x="4395997" y="1300583"/>
            <a:ext cx="3456432" cy="1836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3" name="Picture 5"/>
          <p:cNvPicPr>
            <a:picLocks noChangeAspect="1" noChangeArrowheads="1"/>
          </p:cNvPicPr>
          <p:nvPr/>
        </p:nvPicPr>
        <p:blipFill>
          <a:blip r:embed="rId4" cstate="print"/>
          <a:srcRect/>
          <a:stretch>
            <a:fillRect/>
          </a:stretch>
        </p:blipFill>
        <p:spPr bwMode="auto">
          <a:xfrm>
            <a:off x="648106" y="4031647"/>
            <a:ext cx="3456432" cy="1826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4" name="Picture 6"/>
          <p:cNvPicPr>
            <a:picLocks noChangeAspect="1" noChangeArrowheads="1"/>
          </p:cNvPicPr>
          <p:nvPr/>
        </p:nvPicPr>
        <p:blipFill>
          <a:blip r:embed="rId5" cstate="print"/>
          <a:srcRect/>
          <a:stretch>
            <a:fillRect/>
          </a:stretch>
        </p:blipFill>
        <p:spPr bwMode="auto">
          <a:xfrm>
            <a:off x="4395997" y="4031646"/>
            <a:ext cx="3456432" cy="1826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8170645" y="732048"/>
            <a:ext cx="3546434" cy="523220"/>
          </a:xfrm>
          <a:prstGeom prst="rect">
            <a:avLst/>
          </a:prstGeom>
        </p:spPr>
        <p:txBody>
          <a:bodyPr wrap="square">
            <a:spAutoFit/>
          </a:bodyPr>
          <a:lstStyle/>
          <a:p>
            <a:r>
              <a:rPr lang="en-US" altLang="zh-CN" sz="1400" dirty="0" smtClean="0">
                <a:latin typeface="Arial" pitchFamily="34" charset="0"/>
                <a:cs typeface="Arial" pitchFamily="34" charset="0"/>
              </a:rPr>
              <a:t>27</a:t>
            </a:r>
            <a:r>
              <a:rPr lang="en-US" altLang="zh-CN" sz="1400" baseline="30000" dirty="0" smtClean="0">
                <a:latin typeface="Arial" pitchFamily="34" charset="0"/>
                <a:cs typeface="Arial" pitchFamily="34" charset="0"/>
              </a:rPr>
              <a:t>th</a:t>
            </a:r>
            <a:r>
              <a:rPr lang="en-US" altLang="zh-CN" sz="1400" dirty="0" smtClean="0">
                <a:latin typeface="Arial" pitchFamily="34" charset="0"/>
                <a:cs typeface="Arial" pitchFamily="34" charset="0"/>
              </a:rPr>
              <a:t> Jun 2015, the King Mr. Philippe met Huawei Ren </a:t>
            </a:r>
            <a:r>
              <a:rPr lang="en-US" altLang="zh-CN" sz="1400" dirty="0" err="1" smtClean="0">
                <a:latin typeface="Arial" pitchFamily="34" charset="0"/>
                <a:cs typeface="Arial" pitchFamily="34" charset="0"/>
              </a:rPr>
              <a:t>Zhengfei</a:t>
            </a:r>
            <a:r>
              <a:rPr lang="en-US" altLang="zh-CN" sz="1400" dirty="0" smtClean="0">
                <a:latin typeface="Arial" pitchFamily="34" charset="0"/>
                <a:cs typeface="Arial" pitchFamily="34" charset="0"/>
              </a:rPr>
              <a:t> </a:t>
            </a:r>
            <a:endParaRPr lang="fr-FR" altLang="zh-CN" sz="1400" dirty="0" smtClean="0"/>
          </a:p>
        </p:txBody>
      </p:sp>
      <p:sp>
        <p:nvSpPr>
          <p:cNvPr id="10" name="Rectangle 9"/>
          <p:cNvSpPr/>
          <p:nvPr/>
        </p:nvSpPr>
        <p:spPr>
          <a:xfrm>
            <a:off x="632737" y="3200650"/>
            <a:ext cx="3895438" cy="738664"/>
          </a:xfrm>
          <a:prstGeom prst="rect">
            <a:avLst/>
          </a:prstGeom>
        </p:spPr>
        <p:txBody>
          <a:bodyPr wrap="square">
            <a:spAutoFit/>
          </a:bodyPr>
          <a:lstStyle/>
          <a:p>
            <a:r>
              <a:rPr lang="en-US" altLang="zh-CN" sz="1400" dirty="0" smtClean="0">
                <a:latin typeface="Arial" pitchFamily="34" charset="0"/>
                <a:cs typeface="Arial" pitchFamily="34" charset="0"/>
              </a:rPr>
              <a:t>21</a:t>
            </a:r>
            <a:r>
              <a:rPr lang="en-US" altLang="zh-CN" sz="1400" baseline="30000" dirty="0" smtClean="0">
                <a:latin typeface="Arial" pitchFamily="34" charset="0"/>
                <a:cs typeface="Arial" pitchFamily="34" charset="0"/>
              </a:rPr>
              <a:t>st</a:t>
            </a:r>
            <a:r>
              <a:rPr lang="en-US" altLang="zh-CN" sz="1400" dirty="0" smtClean="0">
                <a:latin typeface="Arial" pitchFamily="34" charset="0"/>
                <a:cs typeface="Arial" pitchFamily="34" charset="0"/>
              </a:rPr>
              <a:t> Jan 2015, Proximus and Huawei announced the establishment of strategic cooperative partnership</a:t>
            </a:r>
            <a:endParaRPr lang="fr-FR" altLang="zh-CN" sz="1400" dirty="0" smtClean="0">
              <a:latin typeface="Arial" pitchFamily="34" charset="0"/>
              <a:cs typeface="Arial" pitchFamily="34" charset="0"/>
            </a:endParaRPr>
          </a:p>
        </p:txBody>
      </p:sp>
      <p:sp>
        <p:nvSpPr>
          <p:cNvPr id="12" name="Rectangle 11"/>
          <p:cNvSpPr/>
          <p:nvPr/>
        </p:nvSpPr>
        <p:spPr>
          <a:xfrm>
            <a:off x="573675" y="715808"/>
            <a:ext cx="3726625" cy="523220"/>
          </a:xfrm>
          <a:prstGeom prst="rect">
            <a:avLst/>
          </a:prstGeom>
        </p:spPr>
        <p:txBody>
          <a:bodyPr wrap="square">
            <a:spAutoFit/>
          </a:bodyPr>
          <a:lstStyle/>
          <a:p>
            <a:pPr>
              <a:buNone/>
            </a:pPr>
            <a:r>
              <a:rPr lang="en-US" altLang="zh-CN" sz="1400" dirty="0" smtClean="0">
                <a:latin typeface="Arial" pitchFamily="34" charset="0"/>
                <a:cs typeface="Arial" pitchFamily="34" charset="0"/>
              </a:rPr>
              <a:t>22</a:t>
            </a:r>
            <a:r>
              <a:rPr lang="en-US" altLang="zh-CN" sz="1400" baseline="30000" dirty="0" smtClean="0">
                <a:latin typeface="Arial" pitchFamily="34" charset="0"/>
                <a:cs typeface="Arial" pitchFamily="34" charset="0"/>
              </a:rPr>
              <a:t>nd</a:t>
            </a:r>
            <a:r>
              <a:rPr lang="en-US" altLang="zh-CN" sz="1400" dirty="0" smtClean="0">
                <a:latin typeface="Arial" pitchFamily="34" charset="0"/>
                <a:cs typeface="Arial" pitchFamily="34" charset="0"/>
              </a:rPr>
              <a:t> Jan 2015, the King Mr. Philippe met Huawei Madam Sun</a:t>
            </a:r>
            <a:endParaRPr lang="fr-FR" altLang="zh-CN" sz="1400" dirty="0" smtClean="0">
              <a:latin typeface="Arial" pitchFamily="34" charset="0"/>
              <a:cs typeface="Arial" pitchFamily="34" charset="0"/>
            </a:endParaRPr>
          </a:p>
        </p:txBody>
      </p:sp>
      <p:sp>
        <p:nvSpPr>
          <p:cNvPr id="13" name="Rectangle 12"/>
          <p:cNvSpPr/>
          <p:nvPr/>
        </p:nvSpPr>
        <p:spPr>
          <a:xfrm>
            <a:off x="4395997" y="3200650"/>
            <a:ext cx="3895438" cy="738664"/>
          </a:xfrm>
          <a:prstGeom prst="rect">
            <a:avLst/>
          </a:prstGeom>
        </p:spPr>
        <p:txBody>
          <a:bodyPr wrap="square">
            <a:spAutoFit/>
          </a:bodyPr>
          <a:lstStyle/>
          <a:p>
            <a:r>
              <a:rPr lang="en-US" altLang="zh-CN" sz="1400" dirty="0" smtClean="0">
                <a:latin typeface="Arial" pitchFamily="34" charset="0"/>
                <a:cs typeface="Arial" pitchFamily="34" charset="0"/>
              </a:rPr>
              <a:t>4</a:t>
            </a:r>
            <a:r>
              <a:rPr lang="en-US" altLang="zh-CN" sz="1400" baseline="30000" dirty="0" smtClean="0">
                <a:latin typeface="Arial" pitchFamily="34" charset="0"/>
                <a:cs typeface="Arial" pitchFamily="34" charset="0"/>
              </a:rPr>
              <a:t>th</a:t>
            </a:r>
            <a:r>
              <a:rPr lang="en-US" altLang="zh-CN" sz="1400" dirty="0" smtClean="0">
                <a:latin typeface="Arial" pitchFamily="34" charset="0"/>
                <a:cs typeface="Arial" pitchFamily="34" charset="0"/>
              </a:rPr>
              <a:t> Mar2015, Deputy PM Mr. Alexander De </a:t>
            </a:r>
            <a:r>
              <a:rPr lang="en-US" altLang="zh-CN" sz="1400" dirty="0" err="1" smtClean="0">
                <a:latin typeface="Arial" pitchFamily="34" charset="0"/>
                <a:cs typeface="Arial" pitchFamily="34" charset="0"/>
              </a:rPr>
              <a:t>Croo</a:t>
            </a:r>
            <a:r>
              <a:rPr lang="en-US" altLang="zh-CN" sz="1400" dirty="0" smtClean="0">
                <a:latin typeface="Arial" pitchFamily="34" charset="0"/>
                <a:cs typeface="Arial" pitchFamily="34" charset="0"/>
              </a:rPr>
              <a:t> discussed the ICT development and innovation</a:t>
            </a:r>
            <a:endParaRPr lang="fr-FR" altLang="zh-CN" sz="1400" dirty="0" smtClean="0">
              <a:latin typeface="Arial" pitchFamily="34" charset="0"/>
              <a:cs typeface="Arial" pitchFamily="34" charset="0"/>
            </a:endParaRPr>
          </a:p>
        </p:txBody>
      </p:sp>
      <p:pic>
        <p:nvPicPr>
          <p:cNvPr id="14" name="Picture 13"/>
          <p:cNvPicPr/>
          <p:nvPr/>
        </p:nvPicPr>
        <p:blipFill>
          <a:blip r:embed="rId6" cstate="print"/>
          <a:srcRect/>
          <a:stretch>
            <a:fillRect/>
          </a:stretch>
        </p:blipFill>
        <p:spPr bwMode="auto">
          <a:xfrm>
            <a:off x="8293273" y="1929283"/>
            <a:ext cx="3423805" cy="3663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4452701" y="731333"/>
            <a:ext cx="3870343" cy="523220"/>
          </a:xfrm>
          <a:prstGeom prst="rect">
            <a:avLst/>
          </a:prstGeom>
        </p:spPr>
        <p:txBody>
          <a:bodyPr wrap="square">
            <a:spAutoFit/>
          </a:bodyPr>
          <a:lstStyle/>
          <a:p>
            <a:r>
              <a:rPr lang="en-US" altLang="zh-CN" sz="1400" dirty="0" smtClean="0">
                <a:latin typeface="Arial" pitchFamily="34" charset="0"/>
                <a:cs typeface="Arial" pitchFamily="34" charset="0"/>
              </a:rPr>
              <a:t>22</a:t>
            </a:r>
            <a:r>
              <a:rPr lang="en-US" altLang="zh-CN" sz="1400" baseline="30000" dirty="0" smtClean="0">
                <a:latin typeface="Arial" pitchFamily="34" charset="0"/>
                <a:cs typeface="Arial" pitchFamily="34" charset="0"/>
              </a:rPr>
              <a:t>nd</a:t>
            </a:r>
            <a:r>
              <a:rPr lang="en-US" altLang="zh-CN" sz="1400" dirty="0" smtClean="0">
                <a:latin typeface="Arial" pitchFamily="34" charset="0"/>
                <a:cs typeface="Arial" pitchFamily="34" charset="0"/>
              </a:rPr>
              <a:t> Jan 2015, PM Mr. Charles Michel met Huawei Mr. </a:t>
            </a:r>
            <a:r>
              <a:rPr lang="en-US" altLang="zh-CN" sz="1400" dirty="0" err="1" smtClean="0">
                <a:latin typeface="Arial" pitchFamily="34" charset="0"/>
                <a:cs typeface="Arial" pitchFamily="34" charset="0"/>
              </a:rPr>
              <a:t>Huhoukun</a:t>
            </a:r>
            <a:endParaRPr lang="fr-FR" altLang="zh-CN"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913" y="4535893"/>
            <a:ext cx="10548937" cy="1163638"/>
          </a:xfrm>
          <a:prstGeom prst="rect">
            <a:avLst/>
          </a:prstGeom>
          <a:noFill/>
        </p:spPr>
        <p:txBody>
          <a:bodyPr lIns="0" tIns="0" rIns="0" bIns="0">
            <a:spAutoFit/>
          </a:bodyPr>
          <a:lstStyle/>
          <a:p>
            <a:pPr algn="just">
              <a:spcAft>
                <a:spcPts val="600"/>
              </a:spcAft>
              <a:defRPr/>
            </a:pPr>
            <a:r>
              <a:rPr lang="en-US" altLang="zh-CN" sz="1400" dirty="0">
                <a:solidFill>
                  <a:schemeClr val="tx1">
                    <a:lumMod val="75000"/>
                    <a:lumOff val="25000"/>
                  </a:schemeClr>
                </a:solidFill>
                <a:latin typeface="微软雅黑" pitchFamily="34" charset="-122"/>
                <a:ea typeface="微软雅黑" pitchFamily="34" charset="-122"/>
              </a:rPr>
              <a:t>Copyright©2014 Huawei Technologies Co., Ltd. All Rights Reserved.</a:t>
            </a:r>
            <a:endParaRPr lang="zh-CN" altLang="zh-CN" sz="1400" dirty="0">
              <a:solidFill>
                <a:schemeClr val="tx1">
                  <a:lumMod val="75000"/>
                  <a:lumOff val="25000"/>
                </a:schemeClr>
              </a:solidFill>
              <a:latin typeface="微软雅黑" pitchFamily="34" charset="-122"/>
              <a:ea typeface="微软雅黑" pitchFamily="34" charset="-122"/>
            </a:endParaRPr>
          </a:p>
          <a:p>
            <a:pPr algn="just">
              <a:lnSpc>
                <a:spcPts val="1700"/>
              </a:lnSpc>
              <a:defRPr/>
            </a:pPr>
            <a:r>
              <a:rPr lang="en-US" altLang="zh-CN" sz="1200" dirty="0">
                <a:solidFill>
                  <a:schemeClr val="tx1">
                    <a:lumMod val="75000"/>
                    <a:lumOff val="25000"/>
                  </a:schemeClr>
                </a:solidFill>
                <a:latin typeface="微软雅黑" pitchFamily="34" charset="-122"/>
                <a:ea typeface="微软雅黑" pitchFamily="34" charset="-122"/>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2" name="TextBox 1"/>
          <p:cNvSpPr txBox="1"/>
          <p:nvPr/>
        </p:nvSpPr>
        <p:spPr>
          <a:xfrm>
            <a:off x="2407827" y="2336078"/>
            <a:ext cx="7461958" cy="830997"/>
          </a:xfrm>
          <a:prstGeom prst="rect">
            <a:avLst/>
          </a:prstGeom>
          <a:noFill/>
        </p:spPr>
        <p:txBody>
          <a:bodyPr wrap="square">
            <a:spAutoFit/>
          </a:bodyPr>
          <a:lstStyle/>
          <a:p>
            <a:pPr lvl="0" algn="ctr">
              <a:defRPr/>
            </a:pPr>
            <a:r>
              <a:rPr lang="en-US" altLang="zh-CN" sz="4800" b="1" kern="0" dirty="0" smtClean="0">
                <a:solidFill>
                  <a:srgbClr val="990000"/>
                </a:solidFill>
                <a:latin typeface="Arial" pitchFamily="34" charset="0"/>
                <a:ea typeface="黑体" pitchFamily="49" charset="-122"/>
                <a:cs typeface="Arial" pitchFamily="34" charset="0"/>
              </a:rPr>
              <a:t>Thank you !</a:t>
            </a:r>
            <a:endParaRPr lang="zh-CN" altLang="en-US" sz="4800" b="1" kern="0" dirty="0">
              <a:solidFill>
                <a:srgbClr val="990000"/>
              </a:solidFill>
              <a:latin typeface="Arial" pitchFamily="34" charset="0"/>
              <a:ea typeface="黑体" pitchFamily="49" charset="-122"/>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274320" y="91440"/>
            <a:ext cx="10058400" cy="822960"/>
          </a:xfrm>
        </p:spPr>
        <p:txBody>
          <a:bodyPr/>
          <a:lstStyle/>
          <a:p>
            <a:pPr algn="l"/>
            <a:r>
              <a:rPr lang="en-US" altLang="zh-CN" sz="2800" kern="1200" dirty="0" smtClean="0">
                <a:solidFill>
                  <a:srgbClr val="C00000"/>
                </a:solidFill>
                <a:latin typeface="Arial" pitchFamily="34" charset="0"/>
                <a:cs typeface="Arial" pitchFamily="34" charset="0"/>
              </a:rPr>
              <a:t>Huawei: A private, independent company wholly</a:t>
            </a:r>
            <a:r>
              <a:rPr lang="th-TH" altLang="zh-CN" sz="2800" kern="1200" dirty="0" smtClean="0">
                <a:solidFill>
                  <a:srgbClr val="C00000"/>
                </a:solidFill>
                <a:latin typeface="Arial" pitchFamily="34" charset="0"/>
                <a:cs typeface="Arial" pitchFamily="34" charset="0"/>
              </a:rPr>
              <a:t>-</a:t>
            </a:r>
            <a:r>
              <a:rPr lang="en-US" altLang="zh-CN" sz="2800" kern="1200" dirty="0" smtClean="0">
                <a:solidFill>
                  <a:srgbClr val="C00000"/>
                </a:solidFill>
                <a:latin typeface="Arial" pitchFamily="34" charset="0"/>
                <a:cs typeface="Arial" pitchFamily="34" charset="0"/>
              </a:rPr>
              <a:t>owned by its employees</a:t>
            </a:r>
            <a:endParaRPr lang="zh-CN" altLang="en-US" sz="2800" dirty="0" smtClean="0">
              <a:solidFill>
                <a:srgbClr val="C00000"/>
              </a:solidFill>
              <a:latin typeface="Arial" pitchFamily="34" charset="0"/>
              <a:cs typeface="Arial" pitchFamily="34" charset="0"/>
            </a:endParaRPr>
          </a:p>
        </p:txBody>
      </p:sp>
      <p:grpSp>
        <p:nvGrpSpPr>
          <p:cNvPr id="2" name="组合 77"/>
          <p:cNvGrpSpPr/>
          <p:nvPr/>
        </p:nvGrpSpPr>
        <p:grpSpPr>
          <a:xfrm>
            <a:off x="464224" y="1718376"/>
            <a:ext cx="2684873" cy="4121049"/>
            <a:chOff x="378592" y="1578758"/>
            <a:chExt cx="1643074" cy="3786214"/>
          </a:xfrm>
        </p:grpSpPr>
        <p:sp>
          <p:nvSpPr>
            <p:cNvPr id="7" name="矩形 85"/>
            <p:cNvSpPr>
              <a:spLocks noChangeArrowheads="1"/>
            </p:cNvSpPr>
            <p:nvPr/>
          </p:nvSpPr>
          <p:spPr bwMode="auto">
            <a:xfrm>
              <a:off x="407168" y="2568795"/>
              <a:ext cx="1571636" cy="1734321"/>
            </a:xfrm>
            <a:prstGeom prst="rect">
              <a:avLst/>
            </a:prstGeom>
            <a:noFill/>
            <a:ln>
              <a:noFill/>
            </a:ln>
            <a:extLst/>
          </p:spPr>
          <p:txBody>
            <a:bodyPr wrap="square">
              <a:spAutoFit/>
            </a:bodyPr>
            <a:lstStyle/>
            <a:p>
              <a:pPr marL="453622" indent="-453622" algn="ctr">
                <a:lnSpc>
                  <a:spcPct val="150000"/>
                </a:lnSpc>
                <a:spcBef>
                  <a:spcPts val="1587"/>
                </a:spcBef>
                <a:buSzPct val="100000"/>
                <a:defRPr/>
              </a:pPr>
              <a:r>
                <a:rPr lang="en-US" altLang="zh-CN" sz="2000" b="1" dirty="0" smtClean="0">
                  <a:solidFill>
                    <a:srgbClr val="FF9900"/>
                  </a:solidFill>
                  <a:latin typeface="Arial" pitchFamily="34" charset="0"/>
                  <a:ea typeface="微软雅黑" pitchFamily="34" charset="-122"/>
                  <a:cs typeface="Arial" pitchFamily="34" charset="0"/>
                </a:rPr>
                <a:t>Revenue </a:t>
              </a:r>
            </a:p>
            <a:p>
              <a:pPr marL="453622" indent="-453622" algn="ctr">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(Year 2015)</a:t>
              </a:r>
            </a:p>
            <a:p>
              <a:pPr marL="453622" indent="-453622" algn="ctr">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 62.9B USD</a:t>
              </a:r>
            </a:p>
          </p:txBody>
        </p:sp>
        <p:grpSp>
          <p:nvGrpSpPr>
            <p:cNvPr id="3" name="组合 74"/>
            <p:cNvGrpSpPr/>
            <p:nvPr/>
          </p:nvGrpSpPr>
          <p:grpSpPr>
            <a:xfrm>
              <a:off x="378592" y="1578758"/>
              <a:ext cx="1643074" cy="3786214"/>
              <a:chOff x="378592" y="1578758"/>
              <a:chExt cx="1643074" cy="3786214"/>
            </a:xfrm>
          </p:grpSpPr>
          <p:sp>
            <p:nvSpPr>
              <p:cNvPr id="8" name="AutoShape 35"/>
              <p:cNvSpPr>
                <a:spLocks noChangeArrowheads="1"/>
              </p:cNvSpPr>
              <p:nvPr/>
            </p:nvSpPr>
            <p:spPr bwMode="auto">
              <a:xfrm>
                <a:off x="378592" y="1578758"/>
                <a:ext cx="1643074" cy="3786214"/>
              </a:xfrm>
              <a:prstGeom prst="roundRect">
                <a:avLst>
                  <a:gd name="adj" fmla="val 4658"/>
                </a:avLst>
              </a:prstGeom>
              <a:noFill/>
              <a:ln w="12700" cap="flat" cmpd="sng" algn="ctr">
                <a:solidFill>
                  <a:srgbClr val="FF0000"/>
                </a:solidFill>
                <a:prstDash val="solid"/>
                <a:round/>
                <a:headEnd type="none" w="med" len="med"/>
                <a:tailEnd type="none" w="med" len="med"/>
              </a:ln>
              <a:effectLst/>
            </p:spPr>
            <p:txBody>
              <a:bodyPr/>
              <a:lstStyle/>
              <a:p>
                <a:pPr algn="ctr">
                  <a:buClr>
                    <a:srgbClr val="CC9900"/>
                  </a:buClr>
                  <a:buFont typeface="Wingdings" pitchFamily="2" charset="2"/>
                  <a:buChar char="n"/>
                  <a:defRPr/>
                </a:pPr>
                <a:endParaRPr lang="zh-CN" altLang="en-US" kern="0" dirty="0">
                  <a:solidFill>
                    <a:sysClr val="windowText" lastClr="000000"/>
                  </a:solidFill>
                  <a:latin typeface="Arial" pitchFamily="34" charset="0"/>
                  <a:ea typeface="微软雅黑" pitchFamily="34" charset="-122"/>
                  <a:cs typeface="Arial" pitchFamily="34" charset="0"/>
                </a:endParaRPr>
              </a:p>
            </p:txBody>
          </p:sp>
          <p:cxnSp>
            <p:nvCxnSpPr>
              <p:cNvPr id="13" name="直接连接符 12"/>
              <p:cNvCxnSpPr/>
              <p:nvPr/>
            </p:nvCxnSpPr>
            <p:spPr>
              <a:xfrm>
                <a:off x="478606" y="2436014"/>
                <a:ext cx="1428760" cy="158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978672" y="1793072"/>
                <a:ext cx="470952" cy="470952"/>
                <a:chOff x="1585209" y="1509662"/>
                <a:chExt cx="1014958" cy="1014958"/>
              </a:xfrm>
            </p:grpSpPr>
            <p:sp>
              <p:nvSpPr>
                <p:cNvPr id="18" name="椭圆 17"/>
                <p:cNvSpPr/>
                <p:nvPr/>
              </p:nvSpPr>
              <p:spPr>
                <a:xfrm>
                  <a:off x="1585209" y="1509662"/>
                  <a:ext cx="1014958" cy="10149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itchFamily="34" charset="0"/>
                    <a:cs typeface="Arial" pitchFamily="34" charset="0"/>
                  </a:endParaRPr>
                </a:p>
              </p:txBody>
            </p:sp>
            <p:grpSp>
              <p:nvGrpSpPr>
                <p:cNvPr id="19" name="组合 310"/>
                <p:cNvGrpSpPr/>
                <p:nvPr/>
              </p:nvGrpSpPr>
              <p:grpSpPr>
                <a:xfrm>
                  <a:off x="1752205" y="1665461"/>
                  <a:ext cx="680965" cy="703360"/>
                  <a:chOff x="0" y="2805113"/>
                  <a:chExt cx="1062037" cy="1096962"/>
                </a:xfrm>
                <a:solidFill>
                  <a:schemeClr val="bg1"/>
                </a:solidFill>
              </p:grpSpPr>
              <p:sp>
                <p:nvSpPr>
                  <p:cNvPr id="20" name="Freeform 40"/>
                  <p:cNvSpPr>
                    <a:spLocks noEditPoints="1"/>
                  </p:cNvSpPr>
                  <p:nvPr/>
                </p:nvSpPr>
                <p:spPr bwMode="auto">
                  <a:xfrm>
                    <a:off x="534987" y="2805113"/>
                    <a:ext cx="527050" cy="1096962"/>
                  </a:xfrm>
                  <a:custGeom>
                    <a:avLst/>
                    <a:gdLst/>
                    <a:ahLst/>
                    <a:cxnLst>
                      <a:cxn ang="0">
                        <a:pos x="7974" y="7861"/>
                      </a:cxn>
                      <a:cxn ang="0">
                        <a:pos x="7758" y="6246"/>
                      </a:cxn>
                      <a:cxn ang="0">
                        <a:pos x="7220" y="4631"/>
                      </a:cxn>
                      <a:cxn ang="0">
                        <a:pos x="4633" y="6246"/>
                      </a:cxn>
                      <a:cxn ang="0">
                        <a:pos x="2586" y="2262"/>
                      </a:cxn>
                      <a:cxn ang="0">
                        <a:pos x="1401" y="646"/>
                      </a:cxn>
                      <a:cxn ang="0">
                        <a:pos x="0" y="0"/>
                      </a:cxn>
                      <a:cxn ang="0">
                        <a:pos x="3341" y="3984"/>
                      </a:cxn>
                      <a:cxn ang="0">
                        <a:pos x="2586" y="2262"/>
                      </a:cxn>
                      <a:cxn ang="0">
                        <a:pos x="0" y="4631"/>
                      </a:cxn>
                      <a:cxn ang="0">
                        <a:pos x="3879" y="7861"/>
                      </a:cxn>
                      <a:cxn ang="0">
                        <a:pos x="3449" y="4631"/>
                      </a:cxn>
                      <a:cxn ang="0">
                        <a:pos x="6788" y="3984"/>
                      </a:cxn>
                      <a:cxn ang="0">
                        <a:pos x="5927" y="2800"/>
                      </a:cxn>
                      <a:cxn ang="0">
                        <a:pos x="4849" y="1723"/>
                      </a:cxn>
                      <a:cxn ang="0">
                        <a:pos x="3663" y="969"/>
                      </a:cxn>
                      <a:cxn ang="0">
                        <a:pos x="2263" y="323"/>
                      </a:cxn>
                      <a:cxn ang="0">
                        <a:pos x="3341" y="1938"/>
                      </a:cxn>
                      <a:cxn ang="0">
                        <a:pos x="4203" y="3984"/>
                      </a:cxn>
                      <a:cxn ang="0">
                        <a:pos x="2801" y="15507"/>
                      </a:cxn>
                      <a:cxn ang="0">
                        <a:pos x="2909" y="15938"/>
                      </a:cxn>
                      <a:cxn ang="0">
                        <a:pos x="4311" y="15184"/>
                      </a:cxn>
                      <a:cxn ang="0">
                        <a:pos x="5496" y="14215"/>
                      </a:cxn>
                      <a:cxn ang="0">
                        <a:pos x="6466" y="13030"/>
                      </a:cxn>
                      <a:cxn ang="0">
                        <a:pos x="4203" y="12384"/>
                      </a:cxn>
                      <a:cxn ang="0">
                        <a:pos x="3341" y="14646"/>
                      </a:cxn>
                      <a:cxn ang="0">
                        <a:pos x="4633" y="10230"/>
                      </a:cxn>
                      <a:cxn ang="0">
                        <a:pos x="7220" y="11738"/>
                      </a:cxn>
                      <a:cxn ang="0">
                        <a:pos x="7758" y="10230"/>
                      </a:cxn>
                      <a:cxn ang="0">
                        <a:pos x="7974" y="8508"/>
                      </a:cxn>
                      <a:cxn ang="0">
                        <a:pos x="3879" y="8508"/>
                      </a:cxn>
                      <a:cxn ang="0">
                        <a:pos x="0" y="11738"/>
                      </a:cxn>
                      <a:cxn ang="0">
                        <a:pos x="3771" y="10230"/>
                      </a:cxn>
                      <a:cxn ang="0">
                        <a:pos x="3341" y="12384"/>
                      </a:cxn>
                      <a:cxn ang="0">
                        <a:pos x="0" y="16584"/>
                      </a:cxn>
                      <a:cxn ang="0">
                        <a:pos x="1401" y="15938"/>
                      </a:cxn>
                      <a:cxn ang="0">
                        <a:pos x="2586" y="14322"/>
                      </a:cxn>
                      <a:cxn ang="0">
                        <a:pos x="3341" y="12384"/>
                      </a:cxn>
                    </a:cxnLst>
                    <a:rect l="0" t="0" r="r" b="b"/>
                    <a:pathLst>
                      <a:path w="7974" h="16584">
                        <a:moveTo>
                          <a:pt x="4741" y="7861"/>
                        </a:moveTo>
                        <a:lnTo>
                          <a:pt x="7974" y="7861"/>
                        </a:lnTo>
                        <a:lnTo>
                          <a:pt x="7866" y="7107"/>
                        </a:lnTo>
                        <a:lnTo>
                          <a:pt x="7758" y="6246"/>
                        </a:lnTo>
                        <a:lnTo>
                          <a:pt x="7544" y="5492"/>
                        </a:lnTo>
                        <a:lnTo>
                          <a:pt x="7220" y="4631"/>
                        </a:lnTo>
                        <a:lnTo>
                          <a:pt x="4311" y="4631"/>
                        </a:lnTo>
                        <a:lnTo>
                          <a:pt x="4633" y="6246"/>
                        </a:lnTo>
                        <a:lnTo>
                          <a:pt x="4741" y="7861"/>
                        </a:lnTo>
                        <a:close/>
                        <a:moveTo>
                          <a:pt x="2586" y="2262"/>
                        </a:moveTo>
                        <a:lnTo>
                          <a:pt x="2047" y="1400"/>
                        </a:lnTo>
                        <a:lnTo>
                          <a:pt x="1401" y="646"/>
                        </a:lnTo>
                        <a:lnTo>
                          <a:pt x="754" y="216"/>
                        </a:lnTo>
                        <a:lnTo>
                          <a:pt x="0" y="0"/>
                        </a:lnTo>
                        <a:lnTo>
                          <a:pt x="0" y="3984"/>
                        </a:lnTo>
                        <a:lnTo>
                          <a:pt x="3341" y="3984"/>
                        </a:lnTo>
                        <a:lnTo>
                          <a:pt x="3017" y="3123"/>
                        </a:lnTo>
                        <a:lnTo>
                          <a:pt x="2586" y="2262"/>
                        </a:lnTo>
                        <a:close/>
                        <a:moveTo>
                          <a:pt x="3449" y="4631"/>
                        </a:moveTo>
                        <a:lnTo>
                          <a:pt x="0" y="4631"/>
                        </a:lnTo>
                        <a:lnTo>
                          <a:pt x="0" y="7861"/>
                        </a:lnTo>
                        <a:lnTo>
                          <a:pt x="3879" y="7861"/>
                        </a:lnTo>
                        <a:lnTo>
                          <a:pt x="3771" y="6246"/>
                        </a:lnTo>
                        <a:lnTo>
                          <a:pt x="3449" y="4631"/>
                        </a:lnTo>
                        <a:close/>
                        <a:moveTo>
                          <a:pt x="4203" y="3984"/>
                        </a:moveTo>
                        <a:lnTo>
                          <a:pt x="6788" y="3984"/>
                        </a:lnTo>
                        <a:lnTo>
                          <a:pt x="6466" y="3446"/>
                        </a:lnTo>
                        <a:lnTo>
                          <a:pt x="5927" y="2800"/>
                        </a:lnTo>
                        <a:lnTo>
                          <a:pt x="5388" y="2262"/>
                        </a:lnTo>
                        <a:lnTo>
                          <a:pt x="4849" y="1723"/>
                        </a:lnTo>
                        <a:lnTo>
                          <a:pt x="4311" y="1293"/>
                        </a:lnTo>
                        <a:lnTo>
                          <a:pt x="3663" y="969"/>
                        </a:lnTo>
                        <a:lnTo>
                          <a:pt x="2909" y="646"/>
                        </a:lnTo>
                        <a:lnTo>
                          <a:pt x="2263" y="323"/>
                        </a:lnTo>
                        <a:lnTo>
                          <a:pt x="2801" y="1077"/>
                        </a:lnTo>
                        <a:lnTo>
                          <a:pt x="3341" y="1938"/>
                        </a:lnTo>
                        <a:lnTo>
                          <a:pt x="3771" y="2907"/>
                        </a:lnTo>
                        <a:lnTo>
                          <a:pt x="4203" y="3984"/>
                        </a:lnTo>
                        <a:close/>
                        <a:moveTo>
                          <a:pt x="3341" y="14646"/>
                        </a:moveTo>
                        <a:lnTo>
                          <a:pt x="2801" y="15507"/>
                        </a:lnTo>
                        <a:lnTo>
                          <a:pt x="2263" y="16261"/>
                        </a:lnTo>
                        <a:lnTo>
                          <a:pt x="2909" y="15938"/>
                        </a:lnTo>
                        <a:lnTo>
                          <a:pt x="3663" y="15615"/>
                        </a:lnTo>
                        <a:lnTo>
                          <a:pt x="4311" y="15184"/>
                        </a:lnTo>
                        <a:lnTo>
                          <a:pt x="4957" y="14754"/>
                        </a:lnTo>
                        <a:lnTo>
                          <a:pt x="5496" y="14215"/>
                        </a:lnTo>
                        <a:lnTo>
                          <a:pt x="6034" y="13677"/>
                        </a:lnTo>
                        <a:lnTo>
                          <a:pt x="6466" y="13030"/>
                        </a:lnTo>
                        <a:lnTo>
                          <a:pt x="6896" y="12384"/>
                        </a:lnTo>
                        <a:lnTo>
                          <a:pt x="4203" y="12384"/>
                        </a:lnTo>
                        <a:lnTo>
                          <a:pt x="3771" y="13569"/>
                        </a:lnTo>
                        <a:lnTo>
                          <a:pt x="3341" y="14646"/>
                        </a:lnTo>
                        <a:close/>
                        <a:moveTo>
                          <a:pt x="4741" y="8508"/>
                        </a:moveTo>
                        <a:lnTo>
                          <a:pt x="4633" y="10230"/>
                        </a:lnTo>
                        <a:lnTo>
                          <a:pt x="4311" y="11738"/>
                        </a:lnTo>
                        <a:lnTo>
                          <a:pt x="7220" y="11738"/>
                        </a:lnTo>
                        <a:lnTo>
                          <a:pt x="7544" y="10984"/>
                        </a:lnTo>
                        <a:lnTo>
                          <a:pt x="7758" y="10230"/>
                        </a:lnTo>
                        <a:lnTo>
                          <a:pt x="7974" y="9369"/>
                        </a:lnTo>
                        <a:lnTo>
                          <a:pt x="7974" y="8508"/>
                        </a:lnTo>
                        <a:lnTo>
                          <a:pt x="4741" y="8508"/>
                        </a:lnTo>
                        <a:close/>
                        <a:moveTo>
                          <a:pt x="3879" y="8508"/>
                        </a:moveTo>
                        <a:lnTo>
                          <a:pt x="0" y="8508"/>
                        </a:lnTo>
                        <a:lnTo>
                          <a:pt x="0" y="11738"/>
                        </a:lnTo>
                        <a:lnTo>
                          <a:pt x="3555" y="11738"/>
                        </a:lnTo>
                        <a:lnTo>
                          <a:pt x="3771" y="10230"/>
                        </a:lnTo>
                        <a:lnTo>
                          <a:pt x="3879" y="8508"/>
                        </a:lnTo>
                        <a:close/>
                        <a:moveTo>
                          <a:pt x="3341" y="12384"/>
                        </a:moveTo>
                        <a:lnTo>
                          <a:pt x="0" y="12384"/>
                        </a:lnTo>
                        <a:lnTo>
                          <a:pt x="0" y="16584"/>
                        </a:lnTo>
                        <a:lnTo>
                          <a:pt x="754" y="16368"/>
                        </a:lnTo>
                        <a:lnTo>
                          <a:pt x="1401" y="15938"/>
                        </a:lnTo>
                        <a:lnTo>
                          <a:pt x="2047" y="15184"/>
                        </a:lnTo>
                        <a:lnTo>
                          <a:pt x="2586" y="14322"/>
                        </a:lnTo>
                        <a:lnTo>
                          <a:pt x="3017" y="13461"/>
                        </a:lnTo>
                        <a:lnTo>
                          <a:pt x="3341" y="123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sp>
                <p:nvSpPr>
                  <p:cNvPr id="21" name="Freeform 41"/>
                  <p:cNvSpPr>
                    <a:spLocks noEditPoints="1"/>
                  </p:cNvSpPr>
                  <p:nvPr/>
                </p:nvSpPr>
                <p:spPr bwMode="auto">
                  <a:xfrm>
                    <a:off x="0" y="2805113"/>
                    <a:ext cx="455612" cy="1096962"/>
                  </a:xfrm>
                  <a:custGeom>
                    <a:avLst/>
                    <a:gdLst/>
                    <a:ahLst/>
                    <a:cxnLst>
                      <a:cxn ang="0">
                        <a:pos x="6896" y="16584"/>
                      </a:cxn>
                      <a:cxn ang="0">
                        <a:pos x="6896" y="0"/>
                      </a:cxn>
                      <a:cxn ang="0">
                        <a:pos x="5496" y="0"/>
                      </a:cxn>
                      <a:cxn ang="0">
                        <a:pos x="5496" y="754"/>
                      </a:cxn>
                      <a:cxn ang="0">
                        <a:pos x="4311" y="861"/>
                      </a:cxn>
                      <a:cxn ang="0">
                        <a:pos x="3341" y="1185"/>
                      </a:cxn>
                      <a:cxn ang="0">
                        <a:pos x="2478" y="1616"/>
                      </a:cxn>
                      <a:cxn ang="0">
                        <a:pos x="1832" y="2154"/>
                      </a:cxn>
                      <a:cxn ang="0">
                        <a:pos x="1293" y="2692"/>
                      </a:cxn>
                      <a:cxn ang="0">
                        <a:pos x="862" y="3446"/>
                      </a:cxn>
                      <a:cxn ang="0">
                        <a:pos x="646" y="4200"/>
                      </a:cxn>
                      <a:cxn ang="0">
                        <a:pos x="538" y="5061"/>
                      </a:cxn>
                      <a:cxn ang="0">
                        <a:pos x="646" y="5707"/>
                      </a:cxn>
                      <a:cxn ang="0">
                        <a:pos x="754" y="6246"/>
                      </a:cxn>
                      <a:cxn ang="0">
                        <a:pos x="970" y="6784"/>
                      </a:cxn>
                      <a:cxn ang="0">
                        <a:pos x="1186" y="7215"/>
                      </a:cxn>
                      <a:cxn ang="0">
                        <a:pos x="1832" y="8076"/>
                      </a:cxn>
                      <a:cxn ang="0">
                        <a:pos x="2263" y="8292"/>
                      </a:cxn>
                      <a:cxn ang="0">
                        <a:pos x="2694" y="8508"/>
                      </a:cxn>
                      <a:cxn ang="0">
                        <a:pos x="3771" y="9046"/>
                      </a:cxn>
                      <a:cxn ang="0">
                        <a:pos x="5496" y="9477"/>
                      </a:cxn>
                      <a:cxn ang="0">
                        <a:pos x="5496" y="13030"/>
                      </a:cxn>
                      <a:cxn ang="0">
                        <a:pos x="4849" y="12707"/>
                      </a:cxn>
                      <a:cxn ang="0">
                        <a:pos x="4525" y="12276"/>
                      </a:cxn>
                      <a:cxn ang="0">
                        <a:pos x="4203" y="11738"/>
                      </a:cxn>
                      <a:cxn ang="0">
                        <a:pos x="3987" y="10877"/>
                      </a:cxn>
                      <a:cxn ang="0">
                        <a:pos x="0" y="11307"/>
                      </a:cxn>
                      <a:cxn ang="0">
                        <a:pos x="216" y="12276"/>
                      </a:cxn>
                      <a:cxn ang="0">
                        <a:pos x="538" y="13030"/>
                      </a:cxn>
                      <a:cxn ang="0">
                        <a:pos x="970" y="13677"/>
                      </a:cxn>
                      <a:cxn ang="0">
                        <a:pos x="1508" y="14322"/>
                      </a:cxn>
                      <a:cxn ang="0">
                        <a:pos x="2263" y="14861"/>
                      </a:cxn>
                      <a:cxn ang="0">
                        <a:pos x="3125" y="15291"/>
                      </a:cxn>
                      <a:cxn ang="0">
                        <a:pos x="4203" y="15507"/>
                      </a:cxn>
                      <a:cxn ang="0">
                        <a:pos x="5496" y="15723"/>
                      </a:cxn>
                      <a:cxn ang="0">
                        <a:pos x="5496" y="16584"/>
                      </a:cxn>
                      <a:cxn ang="0">
                        <a:pos x="6896" y="16584"/>
                      </a:cxn>
                      <a:cxn ang="0">
                        <a:pos x="4633" y="5385"/>
                      </a:cxn>
                      <a:cxn ang="0">
                        <a:pos x="4419" y="4953"/>
                      </a:cxn>
                      <a:cxn ang="0">
                        <a:pos x="4311" y="4631"/>
                      </a:cxn>
                      <a:cxn ang="0">
                        <a:pos x="4419" y="4200"/>
                      </a:cxn>
                      <a:cxn ang="0">
                        <a:pos x="4633" y="3877"/>
                      </a:cxn>
                      <a:cxn ang="0">
                        <a:pos x="4957" y="3554"/>
                      </a:cxn>
                      <a:cxn ang="0">
                        <a:pos x="5496" y="3339"/>
                      </a:cxn>
                      <a:cxn ang="0">
                        <a:pos x="5496" y="5923"/>
                      </a:cxn>
                      <a:cxn ang="0">
                        <a:pos x="4957" y="5707"/>
                      </a:cxn>
                      <a:cxn ang="0">
                        <a:pos x="4633" y="5385"/>
                      </a:cxn>
                    </a:cxnLst>
                    <a:rect l="0" t="0" r="r" b="b"/>
                    <a:pathLst>
                      <a:path w="6896" h="16584">
                        <a:moveTo>
                          <a:pt x="6896" y="16584"/>
                        </a:moveTo>
                        <a:lnTo>
                          <a:pt x="6896" y="0"/>
                        </a:lnTo>
                        <a:lnTo>
                          <a:pt x="5496" y="0"/>
                        </a:lnTo>
                        <a:lnTo>
                          <a:pt x="5496" y="754"/>
                        </a:lnTo>
                        <a:lnTo>
                          <a:pt x="4311" y="861"/>
                        </a:lnTo>
                        <a:lnTo>
                          <a:pt x="3341" y="1185"/>
                        </a:lnTo>
                        <a:lnTo>
                          <a:pt x="2478" y="1616"/>
                        </a:lnTo>
                        <a:lnTo>
                          <a:pt x="1832" y="2154"/>
                        </a:lnTo>
                        <a:lnTo>
                          <a:pt x="1293" y="2692"/>
                        </a:lnTo>
                        <a:lnTo>
                          <a:pt x="862" y="3446"/>
                        </a:lnTo>
                        <a:lnTo>
                          <a:pt x="646" y="4200"/>
                        </a:lnTo>
                        <a:lnTo>
                          <a:pt x="538" y="5061"/>
                        </a:lnTo>
                        <a:lnTo>
                          <a:pt x="646" y="5707"/>
                        </a:lnTo>
                        <a:lnTo>
                          <a:pt x="754" y="6246"/>
                        </a:lnTo>
                        <a:lnTo>
                          <a:pt x="970" y="6784"/>
                        </a:lnTo>
                        <a:lnTo>
                          <a:pt x="1186" y="7215"/>
                        </a:lnTo>
                        <a:lnTo>
                          <a:pt x="1832" y="8076"/>
                        </a:lnTo>
                        <a:lnTo>
                          <a:pt x="2263" y="8292"/>
                        </a:lnTo>
                        <a:lnTo>
                          <a:pt x="2694" y="8508"/>
                        </a:lnTo>
                        <a:lnTo>
                          <a:pt x="3771" y="9046"/>
                        </a:lnTo>
                        <a:lnTo>
                          <a:pt x="5496" y="9477"/>
                        </a:lnTo>
                        <a:lnTo>
                          <a:pt x="5496" y="13030"/>
                        </a:lnTo>
                        <a:lnTo>
                          <a:pt x="4849" y="12707"/>
                        </a:lnTo>
                        <a:lnTo>
                          <a:pt x="4525" y="12276"/>
                        </a:lnTo>
                        <a:lnTo>
                          <a:pt x="4203" y="11738"/>
                        </a:lnTo>
                        <a:lnTo>
                          <a:pt x="3987" y="10877"/>
                        </a:lnTo>
                        <a:lnTo>
                          <a:pt x="0" y="11307"/>
                        </a:lnTo>
                        <a:lnTo>
                          <a:pt x="216" y="12276"/>
                        </a:lnTo>
                        <a:lnTo>
                          <a:pt x="538" y="13030"/>
                        </a:lnTo>
                        <a:lnTo>
                          <a:pt x="970" y="13677"/>
                        </a:lnTo>
                        <a:lnTo>
                          <a:pt x="1508" y="14322"/>
                        </a:lnTo>
                        <a:lnTo>
                          <a:pt x="2263" y="14861"/>
                        </a:lnTo>
                        <a:lnTo>
                          <a:pt x="3125" y="15291"/>
                        </a:lnTo>
                        <a:lnTo>
                          <a:pt x="4203" y="15507"/>
                        </a:lnTo>
                        <a:lnTo>
                          <a:pt x="5496" y="15723"/>
                        </a:lnTo>
                        <a:lnTo>
                          <a:pt x="5496" y="16584"/>
                        </a:lnTo>
                        <a:lnTo>
                          <a:pt x="6896" y="16584"/>
                        </a:lnTo>
                        <a:close/>
                        <a:moveTo>
                          <a:pt x="4633" y="5385"/>
                        </a:moveTo>
                        <a:lnTo>
                          <a:pt x="4419" y="4953"/>
                        </a:lnTo>
                        <a:lnTo>
                          <a:pt x="4311" y="4631"/>
                        </a:lnTo>
                        <a:lnTo>
                          <a:pt x="4419" y="4200"/>
                        </a:lnTo>
                        <a:lnTo>
                          <a:pt x="4633" y="3877"/>
                        </a:lnTo>
                        <a:lnTo>
                          <a:pt x="4957" y="3554"/>
                        </a:lnTo>
                        <a:lnTo>
                          <a:pt x="5496" y="3339"/>
                        </a:lnTo>
                        <a:lnTo>
                          <a:pt x="5496" y="5923"/>
                        </a:lnTo>
                        <a:lnTo>
                          <a:pt x="4957" y="5707"/>
                        </a:lnTo>
                        <a:lnTo>
                          <a:pt x="4633" y="53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grpSp>
          </p:grpSp>
        </p:grpSp>
      </p:grpSp>
      <p:grpSp>
        <p:nvGrpSpPr>
          <p:cNvPr id="22" name="组合 78"/>
          <p:cNvGrpSpPr/>
          <p:nvPr/>
        </p:nvGrpSpPr>
        <p:grpSpPr>
          <a:xfrm>
            <a:off x="3297015" y="1718376"/>
            <a:ext cx="2744493" cy="4121049"/>
            <a:chOff x="2240081" y="1578758"/>
            <a:chExt cx="1679560" cy="3786214"/>
          </a:xfrm>
        </p:grpSpPr>
        <p:sp>
          <p:nvSpPr>
            <p:cNvPr id="9" name="矩形 8"/>
            <p:cNvSpPr/>
            <p:nvPr/>
          </p:nvSpPr>
          <p:spPr>
            <a:xfrm>
              <a:off x="2240081" y="2650328"/>
              <a:ext cx="1667549" cy="2252732"/>
            </a:xfrm>
            <a:prstGeom prst="rect">
              <a:avLst/>
            </a:prstGeom>
          </p:spPr>
          <p:txBody>
            <a:bodyPr wrap="square">
              <a:spAutoFit/>
            </a:bodyPr>
            <a:lstStyle/>
            <a:p>
              <a:pPr marL="453622" indent="-453622" algn="ctr">
                <a:spcBef>
                  <a:spcPts val="1587"/>
                </a:spcBef>
                <a:buSzPct val="100000"/>
                <a:defRPr/>
              </a:pPr>
              <a:r>
                <a:rPr lang="en-US" altLang="zh-CN" sz="2000" b="1" dirty="0" smtClean="0">
                  <a:solidFill>
                    <a:srgbClr val="FF9900"/>
                  </a:solidFill>
                  <a:latin typeface="Arial" pitchFamily="34" charset="0"/>
                  <a:ea typeface="微软雅黑" pitchFamily="34" charset="-122"/>
                  <a:cs typeface="Arial" pitchFamily="34" charset="0"/>
                  <a:sym typeface="Calibri" pitchFamily="34" charset="0"/>
                </a:rPr>
                <a:t>R&amp;D Invest.</a:t>
              </a:r>
            </a:p>
            <a:p>
              <a:pPr marL="453622" indent="-453622" algn="ctr">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sym typeface="Calibri" pitchFamily="34" charset="0"/>
                </a:rPr>
                <a:t>2015: 9.2B USD</a:t>
              </a:r>
            </a:p>
            <a:p>
              <a:pPr marL="453622" indent="-453622" algn="ctr">
                <a:spcBef>
                  <a:spcPts val="1587"/>
                </a:spcBef>
                <a:buSzPct val="100000"/>
                <a:defRPr/>
              </a:pPr>
              <a:endParaRPr lang="en-US" altLang="zh-CN" sz="2000" b="1" dirty="0" smtClean="0">
                <a:solidFill>
                  <a:srgbClr val="5F5F5F"/>
                </a:solidFill>
                <a:latin typeface="Arial" pitchFamily="34" charset="0"/>
                <a:ea typeface="微软雅黑" pitchFamily="34" charset="-122"/>
                <a:cs typeface="Arial" pitchFamily="34" charset="0"/>
                <a:sym typeface="Calibri" pitchFamily="34" charset="0"/>
              </a:endParaRPr>
            </a:p>
            <a:p>
              <a:pPr marL="453622" indent="-453622" algn="ctr">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sym typeface="Calibri" pitchFamily="34" charset="0"/>
                </a:rPr>
                <a:t>Next 5 years:</a:t>
              </a:r>
            </a:p>
            <a:p>
              <a:pPr marL="453622" indent="-453622" algn="ctr">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sym typeface="Calibri" pitchFamily="34" charset="0"/>
                </a:rPr>
                <a:t>10B- 20B/Year</a:t>
              </a:r>
            </a:p>
          </p:txBody>
        </p:sp>
        <p:grpSp>
          <p:nvGrpSpPr>
            <p:cNvPr id="25" name="组合 75"/>
            <p:cNvGrpSpPr/>
            <p:nvPr/>
          </p:nvGrpSpPr>
          <p:grpSpPr>
            <a:xfrm>
              <a:off x="2276567" y="1578758"/>
              <a:ext cx="1643074" cy="3786214"/>
              <a:chOff x="2276567" y="1578758"/>
              <a:chExt cx="1643074" cy="3786214"/>
            </a:xfrm>
          </p:grpSpPr>
          <p:sp>
            <p:nvSpPr>
              <p:cNvPr id="10" name="AutoShape 35"/>
              <p:cNvSpPr>
                <a:spLocks noChangeArrowheads="1"/>
              </p:cNvSpPr>
              <p:nvPr/>
            </p:nvSpPr>
            <p:spPr bwMode="auto">
              <a:xfrm>
                <a:off x="2276567" y="1578758"/>
                <a:ext cx="1643074" cy="3786214"/>
              </a:xfrm>
              <a:prstGeom prst="roundRect">
                <a:avLst>
                  <a:gd name="adj" fmla="val 4658"/>
                </a:avLst>
              </a:prstGeom>
              <a:noFill/>
              <a:ln w="12700" cap="flat" cmpd="sng" algn="ctr">
                <a:solidFill>
                  <a:srgbClr val="0070C0"/>
                </a:solidFill>
                <a:prstDash val="solid"/>
                <a:round/>
                <a:headEnd type="none" w="med" len="med"/>
                <a:tailEnd type="none" w="med" len="med"/>
              </a:ln>
              <a:effectLst/>
            </p:spPr>
            <p:txBody>
              <a:bodyPr/>
              <a:lstStyle/>
              <a:p>
                <a:pPr algn="ctr">
                  <a:buClr>
                    <a:srgbClr val="CC9900"/>
                  </a:buClr>
                  <a:buFont typeface="Wingdings" pitchFamily="2" charset="2"/>
                  <a:buChar char="n"/>
                  <a:defRPr/>
                </a:pPr>
                <a:endParaRPr lang="zh-CN" altLang="en-US" kern="0" dirty="0">
                  <a:solidFill>
                    <a:sysClr val="windowText" lastClr="000000"/>
                  </a:solidFill>
                  <a:latin typeface="Arial" pitchFamily="34" charset="0"/>
                  <a:ea typeface="微软雅黑" pitchFamily="34" charset="-122"/>
                  <a:cs typeface="Arial" pitchFamily="34" charset="0"/>
                </a:endParaRPr>
              </a:p>
            </p:txBody>
          </p:sp>
          <p:cxnSp>
            <p:nvCxnSpPr>
              <p:cNvPr id="14" name="直接连接符 13"/>
              <p:cNvCxnSpPr/>
              <p:nvPr/>
            </p:nvCxnSpPr>
            <p:spPr>
              <a:xfrm>
                <a:off x="2335994" y="2436014"/>
                <a:ext cx="1500198" cy="1588"/>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nvGrpSpPr>
              <p:cNvPr id="27" name="组合 21"/>
              <p:cNvGrpSpPr/>
              <p:nvPr/>
            </p:nvGrpSpPr>
            <p:grpSpPr>
              <a:xfrm>
                <a:off x="2949822" y="1793072"/>
                <a:ext cx="470952" cy="470952"/>
                <a:chOff x="4296446" y="1513508"/>
                <a:chExt cx="1014958" cy="1014958"/>
              </a:xfrm>
            </p:grpSpPr>
            <p:sp>
              <p:nvSpPr>
                <p:cNvPr id="23" name="椭圆 22"/>
                <p:cNvSpPr/>
                <p:nvPr/>
              </p:nvSpPr>
              <p:spPr>
                <a:xfrm>
                  <a:off x="4296446" y="1513508"/>
                  <a:ext cx="1014958" cy="101495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itchFamily="34" charset="0"/>
                    <a:cs typeface="Arial" pitchFamily="34" charset="0"/>
                  </a:endParaRPr>
                </a:p>
              </p:txBody>
            </p:sp>
            <p:sp>
              <p:nvSpPr>
                <p:cNvPr id="24" name="Freeform 77"/>
                <p:cNvSpPr>
                  <a:spLocks noChangeAspect="1" noEditPoints="1"/>
                </p:cNvSpPr>
                <p:nvPr/>
              </p:nvSpPr>
              <p:spPr bwMode="auto">
                <a:xfrm>
                  <a:off x="4411661" y="1750987"/>
                  <a:ext cx="784528" cy="540000"/>
                </a:xfrm>
                <a:custGeom>
                  <a:avLst/>
                  <a:gdLst/>
                  <a:ahLst/>
                  <a:cxnLst>
                    <a:cxn ang="0">
                      <a:pos x="11340" y="0"/>
                    </a:cxn>
                    <a:cxn ang="0">
                      <a:pos x="9939" y="1190"/>
                    </a:cxn>
                    <a:cxn ang="0">
                      <a:pos x="11480" y="1960"/>
                    </a:cxn>
                    <a:cxn ang="0">
                      <a:pos x="12110" y="11130"/>
                    </a:cxn>
                    <a:cxn ang="0">
                      <a:pos x="11690" y="10780"/>
                    </a:cxn>
                    <a:cxn ang="0">
                      <a:pos x="12110" y="10360"/>
                    </a:cxn>
                    <a:cxn ang="0">
                      <a:pos x="16100" y="10640"/>
                    </a:cxn>
                    <a:cxn ang="0">
                      <a:pos x="15890" y="11060"/>
                    </a:cxn>
                    <a:cxn ang="0">
                      <a:pos x="11830" y="10010"/>
                    </a:cxn>
                    <a:cxn ang="0">
                      <a:pos x="11620" y="9520"/>
                    </a:cxn>
                    <a:cxn ang="0">
                      <a:pos x="15680" y="9310"/>
                    </a:cxn>
                    <a:cxn ang="0">
                      <a:pos x="16030" y="9730"/>
                    </a:cxn>
                    <a:cxn ang="0">
                      <a:pos x="15680" y="10080"/>
                    </a:cxn>
                    <a:cxn ang="0">
                      <a:pos x="11900" y="8890"/>
                    </a:cxn>
                    <a:cxn ang="0">
                      <a:pos x="11900" y="8400"/>
                    </a:cxn>
                    <a:cxn ang="0">
                      <a:pos x="15960" y="8330"/>
                    </a:cxn>
                    <a:cxn ang="0">
                      <a:pos x="16170" y="8820"/>
                    </a:cxn>
                    <a:cxn ang="0">
                      <a:pos x="12180" y="9030"/>
                    </a:cxn>
                    <a:cxn ang="0">
                      <a:pos x="4270" y="10290"/>
                    </a:cxn>
                    <a:cxn ang="0">
                      <a:pos x="3150" y="9170"/>
                    </a:cxn>
                    <a:cxn ang="0">
                      <a:pos x="4130" y="4340"/>
                    </a:cxn>
                    <a:cxn ang="0">
                      <a:pos x="13090" y="4690"/>
                    </a:cxn>
                    <a:cxn ang="0">
                      <a:pos x="14630" y="7840"/>
                    </a:cxn>
                    <a:cxn ang="0">
                      <a:pos x="14350" y="3220"/>
                    </a:cxn>
                    <a:cxn ang="0">
                      <a:pos x="2520" y="3290"/>
                    </a:cxn>
                    <a:cxn ang="0">
                      <a:pos x="2380" y="10780"/>
                    </a:cxn>
                    <a:cxn ang="0">
                      <a:pos x="11340" y="11060"/>
                    </a:cxn>
                    <a:cxn ang="0">
                      <a:pos x="11760" y="6580"/>
                    </a:cxn>
                    <a:cxn ang="0">
                      <a:pos x="11760" y="7560"/>
                    </a:cxn>
                    <a:cxn ang="0">
                      <a:pos x="12740" y="7560"/>
                    </a:cxn>
                    <a:cxn ang="0">
                      <a:pos x="12740" y="6580"/>
                    </a:cxn>
                    <a:cxn ang="0">
                      <a:pos x="4480" y="6440"/>
                    </a:cxn>
                    <a:cxn ang="0">
                      <a:pos x="4130" y="7350"/>
                    </a:cxn>
                    <a:cxn ang="0">
                      <a:pos x="5040" y="7700"/>
                    </a:cxn>
                    <a:cxn ang="0">
                      <a:pos x="5390" y="6790"/>
                    </a:cxn>
                    <a:cxn ang="0">
                      <a:pos x="8470" y="4480"/>
                    </a:cxn>
                    <a:cxn ang="0">
                      <a:pos x="6860" y="5250"/>
                    </a:cxn>
                    <a:cxn ang="0">
                      <a:pos x="6231" y="7070"/>
                    </a:cxn>
                    <a:cxn ang="0">
                      <a:pos x="6860" y="8890"/>
                    </a:cxn>
                    <a:cxn ang="0">
                      <a:pos x="8470" y="9660"/>
                    </a:cxn>
                    <a:cxn ang="0">
                      <a:pos x="10150" y="8890"/>
                    </a:cxn>
                    <a:cxn ang="0">
                      <a:pos x="10780" y="7070"/>
                    </a:cxn>
                    <a:cxn ang="0">
                      <a:pos x="10150" y="5250"/>
                    </a:cxn>
                    <a:cxn ang="0">
                      <a:pos x="8470" y="4480"/>
                    </a:cxn>
                    <a:cxn ang="0">
                      <a:pos x="8260" y="8260"/>
                    </a:cxn>
                    <a:cxn ang="0">
                      <a:pos x="7980" y="7700"/>
                    </a:cxn>
                    <a:cxn ang="0">
                      <a:pos x="8750" y="7560"/>
                    </a:cxn>
                    <a:cxn ang="0">
                      <a:pos x="7980" y="7210"/>
                    </a:cxn>
                    <a:cxn ang="0">
                      <a:pos x="7560" y="6370"/>
                    </a:cxn>
                    <a:cxn ang="0">
                      <a:pos x="8260" y="5530"/>
                    </a:cxn>
                    <a:cxn ang="0">
                      <a:pos x="9380" y="5950"/>
                    </a:cxn>
                    <a:cxn ang="0">
                      <a:pos x="8330" y="6370"/>
                    </a:cxn>
                    <a:cxn ang="0">
                      <a:pos x="8750" y="6790"/>
                    </a:cxn>
                    <a:cxn ang="0">
                      <a:pos x="9520" y="7490"/>
                    </a:cxn>
                    <a:cxn ang="0">
                      <a:pos x="8750" y="8260"/>
                    </a:cxn>
                    <a:cxn ang="0">
                      <a:pos x="1260" y="5320"/>
                    </a:cxn>
                    <a:cxn ang="0">
                      <a:pos x="1890" y="4550"/>
                    </a:cxn>
                    <a:cxn ang="0">
                      <a:pos x="350" y="3570"/>
                    </a:cxn>
                    <a:cxn ang="0">
                      <a:pos x="70" y="4130"/>
                    </a:cxn>
                  </a:cxnLst>
                  <a:rect l="0" t="0" r="r" b="b"/>
                  <a:pathLst>
                    <a:path w="16170" h="11130">
                      <a:moveTo>
                        <a:pt x="11690" y="280"/>
                      </a:moveTo>
                      <a:lnTo>
                        <a:pt x="11620" y="140"/>
                      </a:lnTo>
                      <a:lnTo>
                        <a:pt x="11480" y="0"/>
                      </a:lnTo>
                      <a:lnTo>
                        <a:pt x="11340" y="0"/>
                      </a:lnTo>
                      <a:lnTo>
                        <a:pt x="11200" y="0"/>
                      </a:lnTo>
                      <a:lnTo>
                        <a:pt x="2940" y="2730"/>
                      </a:lnTo>
                      <a:lnTo>
                        <a:pt x="5390" y="2730"/>
                      </a:lnTo>
                      <a:lnTo>
                        <a:pt x="9939" y="1190"/>
                      </a:lnTo>
                      <a:lnTo>
                        <a:pt x="10220" y="1540"/>
                      </a:lnTo>
                      <a:lnTo>
                        <a:pt x="10570" y="1820"/>
                      </a:lnTo>
                      <a:lnTo>
                        <a:pt x="10990" y="1960"/>
                      </a:lnTo>
                      <a:lnTo>
                        <a:pt x="11480" y="1960"/>
                      </a:lnTo>
                      <a:lnTo>
                        <a:pt x="11690" y="2730"/>
                      </a:lnTo>
                      <a:lnTo>
                        <a:pt x="12530" y="2730"/>
                      </a:lnTo>
                      <a:lnTo>
                        <a:pt x="11690" y="280"/>
                      </a:lnTo>
                      <a:close/>
                      <a:moveTo>
                        <a:pt x="12110" y="11130"/>
                      </a:moveTo>
                      <a:lnTo>
                        <a:pt x="11970" y="11060"/>
                      </a:lnTo>
                      <a:lnTo>
                        <a:pt x="11830" y="10990"/>
                      </a:lnTo>
                      <a:lnTo>
                        <a:pt x="11760" y="10920"/>
                      </a:lnTo>
                      <a:lnTo>
                        <a:pt x="11690" y="10780"/>
                      </a:lnTo>
                      <a:lnTo>
                        <a:pt x="11760" y="10640"/>
                      </a:lnTo>
                      <a:lnTo>
                        <a:pt x="11830" y="10500"/>
                      </a:lnTo>
                      <a:lnTo>
                        <a:pt x="11970" y="10430"/>
                      </a:lnTo>
                      <a:lnTo>
                        <a:pt x="12110" y="10360"/>
                      </a:lnTo>
                      <a:lnTo>
                        <a:pt x="15750" y="10360"/>
                      </a:lnTo>
                      <a:lnTo>
                        <a:pt x="15890" y="10430"/>
                      </a:lnTo>
                      <a:lnTo>
                        <a:pt x="16030" y="10500"/>
                      </a:lnTo>
                      <a:lnTo>
                        <a:pt x="16100" y="10640"/>
                      </a:lnTo>
                      <a:lnTo>
                        <a:pt x="16100" y="10780"/>
                      </a:lnTo>
                      <a:lnTo>
                        <a:pt x="16100" y="10920"/>
                      </a:lnTo>
                      <a:lnTo>
                        <a:pt x="16030" y="10990"/>
                      </a:lnTo>
                      <a:lnTo>
                        <a:pt x="15890" y="11060"/>
                      </a:lnTo>
                      <a:lnTo>
                        <a:pt x="15750" y="11130"/>
                      </a:lnTo>
                      <a:lnTo>
                        <a:pt x="12110" y="11130"/>
                      </a:lnTo>
                      <a:close/>
                      <a:moveTo>
                        <a:pt x="11970" y="10080"/>
                      </a:moveTo>
                      <a:lnTo>
                        <a:pt x="11830" y="10010"/>
                      </a:lnTo>
                      <a:lnTo>
                        <a:pt x="11760" y="9940"/>
                      </a:lnTo>
                      <a:lnTo>
                        <a:pt x="11620" y="9870"/>
                      </a:lnTo>
                      <a:lnTo>
                        <a:pt x="11620" y="9730"/>
                      </a:lnTo>
                      <a:lnTo>
                        <a:pt x="11620" y="9520"/>
                      </a:lnTo>
                      <a:lnTo>
                        <a:pt x="11760" y="9450"/>
                      </a:lnTo>
                      <a:lnTo>
                        <a:pt x="11830" y="9380"/>
                      </a:lnTo>
                      <a:lnTo>
                        <a:pt x="11970" y="9310"/>
                      </a:lnTo>
                      <a:lnTo>
                        <a:pt x="15680" y="9310"/>
                      </a:lnTo>
                      <a:lnTo>
                        <a:pt x="15820" y="9380"/>
                      </a:lnTo>
                      <a:lnTo>
                        <a:pt x="15890" y="9450"/>
                      </a:lnTo>
                      <a:lnTo>
                        <a:pt x="15960" y="9520"/>
                      </a:lnTo>
                      <a:lnTo>
                        <a:pt x="16030" y="9730"/>
                      </a:lnTo>
                      <a:lnTo>
                        <a:pt x="15960" y="9870"/>
                      </a:lnTo>
                      <a:lnTo>
                        <a:pt x="15890" y="9940"/>
                      </a:lnTo>
                      <a:lnTo>
                        <a:pt x="15820" y="10010"/>
                      </a:lnTo>
                      <a:lnTo>
                        <a:pt x="15680" y="10080"/>
                      </a:lnTo>
                      <a:lnTo>
                        <a:pt x="11970" y="10080"/>
                      </a:lnTo>
                      <a:close/>
                      <a:moveTo>
                        <a:pt x="12180" y="9030"/>
                      </a:moveTo>
                      <a:lnTo>
                        <a:pt x="12040" y="8960"/>
                      </a:lnTo>
                      <a:lnTo>
                        <a:pt x="11900" y="8890"/>
                      </a:lnTo>
                      <a:lnTo>
                        <a:pt x="11830" y="8820"/>
                      </a:lnTo>
                      <a:lnTo>
                        <a:pt x="11760" y="8610"/>
                      </a:lnTo>
                      <a:lnTo>
                        <a:pt x="11830" y="8470"/>
                      </a:lnTo>
                      <a:lnTo>
                        <a:pt x="11900" y="8400"/>
                      </a:lnTo>
                      <a:lnTo>
                        <a:pt x="12040" y="8330"/>
                      </a:lnTo>
                      <a:lnTo>
                        <a:pt x="12180" y="8260"/>
                      </a:lnTo>
                      <a:lnTo>
                        <a:pt x="15820" y="8260"/>
                      </a:lnTo>
                      <a:lnTo>
                        <a:pt x="15960" y="8330"/>
                      </a:lnTo>
                      <a:lnTo>
                        <a:pt x="16100" y="8400"/>
                      </a:lnTo>
                      <a:lnTo>
                        <a:pt x="16170" y="8470"/>
                      </a:lnTo>
                      <a:lnTo>
                        <a:pt x="16170" y="8610"/>
                      </a:lnTo>
                      <a:lnTo>
                        <a:pt x="16170" y="8820"/>
                      </a:lnTo>
                      <a:lnTo>
                        <a:pt x="16100" y="8890"/>
                      </a:lnTo>
                      <a:lnTo>
                        <a:pt x="15960" y="8960"/>
                      </a:lnTo>
                      <a:lnTo>
                        <a:pt x="15820" y="9030"/>
                      </a:lnTo>
                      <a:lnTo>
                        <a:pt x="12180" y="9030"/>
                      </a:lnTo>
                      <a:close/>
                      <a:moveTo>
                        <a:pt x="11270" y="10780"/>
                      </a:moveTo>
                      <a:lnTo>
                        <a:pt x="11270" y="10500"/>
                      </a:lnTo>
                      <a:lnTo>
                        <a:pt x="11410" y="10290"/>
                      </a:lnTo>
                      <a:lnTo>
                        <a:pt x="4270" y="10290"/>
                      </a:lnTo>
                      <a:lnTo>
                        <a:pt x="4130" y="9870"/>
                      </a:lnTo>
                      <a:lnTo>
                        <a:pt x="3850" y="9520"/>
                      </a:lnTo>
                      <a:lnTo>
                        <a:pt x="3570" y="9310"/>
                      </a:lnTo>
                      <a:lnTo>
                        <a:pt x="3150" y="9170"/>
                      </a:lnTo>
                      <a:lnTo>
                        <a:pt x="3150" y="5110"/>
                      </a:lnTo>
                      <a:lnTo>
                        <a:pt x="3570" y="4970"/>
                      </a:lnTo>
                      <a:lnTo>
                        <a:pt x="3920" y="4690"/>
                      </a:lnTo>
                      <a:lnTo>
                        <a:pt x="4130" y="4340"/>
                      </a:lnTo>
                      <a:lnTo>
                        <a:pt x="4270" y="3920"/>
                      </a:lnTo>
                      <a:lnTo>
                        <a:pt x="12670" y="3920"/>
                      </a:lnTo>
                      <a:lnTo>
                        <a:pt x="12880" y="4340"/>
                      </a:lnTo>
                      <a:lnTo>
                        <a:pt x="13090" y="4690"/>
                      </a:lnTo>
                      <a:lnTo>
                        <a:pt x="13440" y="4970"/>
                      </a:lnTo>
                      <a:lnTo>
                        <a:pt x="13860" y="5110"/>
                      </a:lnTo>
                      <a:lnTo>
                        <a:pt x="13860" y="7840"/>
                      </a:lnTo>
                      <a:lnTo>
                        <a:pt x="14630" y="7840"/>
                      </a:lnTo>
                      <a:lnTo>
                        <a:pt x="14630" y="3570"/>
                      </a:lnTo>
                      <a:lnTo>
                        <a:pt x="14630" y="3430"/>
                      </a:lnTo>
                      <a:lnTo>
                        <a:pt x="14490" y="3290"/>
                      </a:lnTo>
                      <a:lnTo>
                        <a:pt x="14350" y="3220"/>
                      </a:lnTo>
                      <a:lnTo>
                        <a:pt x="14210" y="3150"/>
                      </a:lnTo>
                      <a:lnTo>
                        <a:pt x="2800" y="3150"/>
                      </a:lnTo>
                      <a:lnTo>
                        <a:pt x="2660" y="3220"/>
                      </a:lnTo>
                      <a:lnTo>
                        <a:pt x="2520" y="3290"/>
                      </a:lnTo>
                      <a:lnTo>
                        <a:pt x="2380" y="3430"/>
                      </a:lnTo>
                      <a:lnTo>
                        <a:pt x="2380" y="3570"/>
                      </a:lnTo>
                      <a:lnTo>
                        <a:pt x="2380" y="10640"/>
                      </a:lnTo>
                      <a:lnTo>
                        <a:pt x="2380" y="10780"/>
                      </a:lnTo>
                      <a:lnTo>
                        <a:pt x="2520" y="10920"/>
                      </a:lnTo>
                      <a:lnTo>
                        <a:pt x="2660" y="11060"/>
                      </a:lnTo>
                      <a:lnTo>
                        <a:pt x="2800" y="11060"/>
                      </a:lnTo>
                      <a:lnTo>
                        <a:pt x="11340" y="11060"/>
                      </a:lnTo>
                      <a:lnTo>
                        <a:pt x="11270" y="10780"/>
                      </a:lnTo>
                      <a:close/>
                      <a:moveTo>
                        <a:pt x="12250" y="6370"/>
                      </a:moveTo>
                      <a:lnTo>
                        <a:pt x="11970" y="6440"/>
                      </a:lnTo>
                      <a:lnTo>
                        <a:pt x="11760" y="6580"/>
                      </a:lnTo>
                      <a:lnTo>
                        <a:pt x="11620" y="6790"/>
                      </a:lnTo>
                      <a:lnTo>
                        <a:pt x="11550" y="7070"/>
                      </a:lnTo>
                      <a:lnTo>
                        <a:pt x="11620" y="7350"/>
                      </a:lnTo>
                      <a:lnTo>
                        <a:pt x="11760" y="7560"/>
                      </a:lnTo>
                      <a:lnTo>
                        <a:pt x="11970" y="7700"/>
                      </a:lnTo>
                      <a:lnTo>
                        <a:pt x="12250" y="7770"/>
                      </a:lnTo>
                      <a:lnTo>
                        <a:pt x="12530" y="7700"/>
                      </a:lnTo>
                      <a:lnTo>
                        <a:pt x="12740" y="7560"/>
                      </a:lnTo>
                      <a:lnTo>
                        <a:pt x="12880" y="7350"/>
                      </a:lnTo>
                      <a:lnTo>
                        <a:pt x="12950" y="7070"/>
                      </a:lnTo>
                      <a:lnTo>
                        <a:pt x="12880" y="6790"/>
                      </a:lnTo>
                      <a:lnTo>
                        <a:pt x="12740" y="6580"/>
                      </a:lnTo>
                      <a:lnTo>
                        <a:pt x="12530" y="6440"/>
                      </a:lnTo>
                      <a:lnTo>
                        <a:pt x="12250" y="6370"/>
                      </a:lnTo>
                      <a:close/>
                      <a:moveTo>
                        <a:pt x="4760" y="6370"/>
                      </a:moveTo>
                      <a:lnTo>
                        <a:pt x="4480" y="6440"/>
                      </a:lnTo>
                      <a:lnTo>
                        <a:pt x="4270" y="6580"/>
                      </a:lnTo>
                      <a:lnTo>
                        <a:pt x="4130" y="6790"/>
                      </a:lnTo>
                      <a:lnTo>
                        <a:pt x="4060" y="7070"/>
                      </a:lnTo>
                      <a:lnTo>
                        <a:pt x="4130" y="7350"/>
                      </a:lnTo>
                      <a:lnTo>
                        <a:pt x="4270" y="7560"/>
                      </a:lnTo>
                      <a:lnTo>
                        <a:pt x="4480" y="7700"/>
                      </a:lnTo>
                      <a:lnTo>
                        <a:pt x="4760" y="7770"/>
                      </a:lnTo>
                      <a:lnTo>
                        <a:pt x="5040" y="7700"/>
                      </a:lnTo>
                      <a:lnTo>
                        <a:pt x="5250" y="7560"/>
                      </a:lnTo>
                      <a:lnTo>
                        <a:pt x="5390" y="7350"/>
                      </a:lnTo>
                      <a:lnTo>
                        <a:pt x="5460" y="7070"/>
                      </a:lnTo>
                      <a:lnTo>
                        <a:pt x="5390" y="6790"/>
                      </a:lnTo>
                      <a:lnTo>
                        <a:pt x="5250" y="6580"/>
                      </a:lnTo>
                      <a:lnTo>
                        <a:pt x="5040" y="6440"/>
                      </a:lnTo>
                      <a:lnTo>
                        <a:pt x="4760" y="6370"/>
                      </a:lnTo>
                      <a:close/>
                      <a:moveTo>
                        <a:pt x="8470" y="4480"/>
                      </a:moveTo>
                      <a:lnTo>
                        <a:pt x="8050" y="4550"/>
                      </a:lnTo>
                      <a:lnTo>
                        <a:pt x="7630" y="4690"/>
                      </a:lnTo>
                      <a:lnTo>
                        <a:pt x="7210" y="4900"/>
                      </a:lnTo>
                      <a:lnTo>
                        <a:pt x="6860" y="5250"/>
                      </a:lnTo>
                      <a:lnTo>
                        <a:pt x="6580" y="5600"/>
                      </a:lnTo>
                      <a:lnTo>
                        <a:pt x="6370" y="6090"/>
                      </a:lnTo>
                      <a:lnTo>
                        <a:pt x="6231" y="6580"/>
                      </a:lnTo>
                      <a:lnTo>
                        <a:pt x="6231" y="7070"/>
                      </a:lnTo>
                      <a:lnTo>
                        <a:pt x="6231" y="7630"/>
                      </a:lnTo>
                      <a:lnTo>
                        <a:pt x="6370" y="8120"/>
                      </a:lnTo>
                      <a:lnTo>
                        <a:pt x="6580" y="8540"/>
                      </a:lnTo>
                      <a:lnTo>
                        <a:pt x="6860" y="8890"/>
                      </a:lnTo>
                      <a:lnTo>
                        <a:pt x="7210" y="9240"/>
                      </a:lnTo>
                      <a:lnTo>
                        <a:pt x="7630" y="9450"/>
                      </a:lnTo>
                      <a:lnTo>
                        <a:pt x="8050" y="9590"/>
                      </a:lnTo>
                      <a:lnTo>
                        <a:pt x="8470" y="9660"/>
                      </a:lnTo>
                      <a:lnTo>
                        <a:pt x="8960" y="9590"/>
                      </a:lnTo>
                      <a:lnTo>
                        <a:pt x="9380" y="9450"/>
                      </a:lnTo>
                      <a:lnTo>
                        <a:pt x="9800" y="9240"/>
                      </a:lnTo>
                      <a:lnTo>
                        <a:pt x="10150" y="8890"/>
                      </a:lnTo>
                      <a:lnTo>
                        <a:pt x="10430" y="8540"/>
                      </a:lnTo>
                      <a:lnTo>
                        <a:pt x="10640" y="8120"/>
                      </a:lnTo>
                      <a:lnTo>
                        <a:pt x="10780" y="7630"/>
                      </a:lnTo>
                      <a:lnTo>
                        <a:pt x="10780" y="7070"/>
                      </a:lnTo>
                      <a:lnTo>
                        <a:pt x="10780" y="6580"/>
                      </a:lnTo>
                      <a:lnTo>
                        <a:pt x="10640" y="6090"/>
                      </a:lnTo>
                      <a:lnTo>
                        <a:pt x="10430" y="5600"/>
                      </a:lnTo>
                      <a:lnTo>
                        <a:pt x="10150" y="5250"/>
                      </a:lnTo>
                      <a:lnTo>
                        <a:pt x="9800" y="4900"/>
                      </a:lnTo>
                      <a:lnTo>
                        <a:pt x="9380" y="4690"/>
                      </a:lnTo>
                      <a:lnTo>
                        <a:pt x="8960" y="4550"/>
                      </a:lnTo>
                      <a:lnTo>
                        <a:pt x="8470" y="4480"/>
                      </a:lnTo>
                      <a:close/>
                      <a:moveTo>
                        <a:pt x="8750" y="8260"/>
                      </a:moveTo>
                      <a:lnTo>
                        <a:pt x="8750" y="8610"/>
                      </a:lnTo>
                      <a:lnTo>
                        <a:pt x="8260" y="8610"/>
                      </a:lnTo>
                      <a:lnTo>
                        <a:pt x="8260" y="8260"/>
                      </a:lnTo>
                      <a:lnTo>
                        <a:pt x="7770" y="8190"/>
                      </a:lnTo>
                      <a:lnTo>
                        <a:pt x="7490" y="8120"/>
                      </a:lnTo>
                      <a:lnTo>
                        <a:pt x="7630" y="7560"/>
                      </a:lnTo>
                      <a:lnTo>
                        <a:pt x="7980" y="7700"/>
                      </a:lnTo>
                      <a:lnTo>
                        <a:pt x="8330" y="7770"/>
                      </a:lnTo>
                      <a:lnTo>
                        <a:pt x="8610" y="7700"/>
                      </a:lnTo>
                      <a:lnTo>
                        <a:pt x="8680" y="7630"/>
                      </a:lnTo>
                      <a:lnTo>
                        <a:pt x="8750" y="7560"/>
                      </a:lnTo>
                      <a:lnTo>
                        <a:pt x="8680" y="7490"/>
                      </a:lnTo>
                      <a:lnTo>
                        <a:pt x="8610" y="7420"/>
                      </a:lnTo>
                      <a:lnTo>
                        <a:pt x="8260" y="7280"/>
                      </a:lnTo>
                      <a:lnTo>
                        <a:pt x="7980" y="7210"/>
                      </a:lnTo>
                      <a:lnTo>
                        <a:pt x="7700" y="7070"/>
                      </a:lnTo>
                      <a:lnTo>
                        <a:pt x="7560" y="6860"/>
                      </a:lnTo>
                      <a:lnTo>
                        <a:pt x="7490" y="6580"/>
                      </a:lnTo>
                      <a:lnTo>
                        <a:pt x="7560" y="6370"/>
                      </a:lnTo>
                      <a:lnTo>
                        <a:pt x="7700" y="6160"/>
                      </a:lnTo>
                      <a:lnTo>
                        <a:pt x="7910" y="5950"/>
                      </a:lnTo>
                      <a:lnTo>
                        <a:pt x="8260" y="5880"/>
                      </a:lnTo>
                      <a:lnTo>
                        <a:pt x="8260" y="5530"/>
                      </a:lnTo>
                      <a:lnTo>
                        <a:pt x="8750" y="5530"/>
                      </a:lnTo>
                      <a:lnTo>
                        <a:pt x="8750" y="5880"/>
                      </a:lnTo>
                      <a:lnTo>
                        <a:pt x="9100" y="5880"/>
                      </a:lnTo>
                      <a:lnTo>
                        <a:pt x="9380" y="5950"/>
                      </a:lnTo>
                      <a:lnTo>
                        <a:pt x="9240" y="6510"/>
                      </a:lnTo>
                      <a:lnTo>
                        <a:pt x="9030" y="6370"/>
                      </a:lnTo>
                      <a:lnTo>
                        <a:pt x="8610" y="6370"/>
                      </a:lnTo>
                      <a:lnTo>
                        <a:pt x="8330" y="6370"/>
                      </a:lnTo>
                      <a:lnTo>
                        <a:pt x="8260" y="6510"/>
                      </a:lnTo>
                      <a:lnTo>
                        <a:pt x="8330" y="6580"/>
                      </a:lnTo>
                      <a:lnTo>
                        <a:pt x="8400" y="6650"/>
                      </a:lnTo>
                      <a:lnTo>
                        <a:pt x="8750" y="6790"/>
                      </a:lnTo>
                      <a:lnTo>
                        <a:pt x="9100" y="6930"/>
                      </a:lnTo>
                      <a:lnTo>
                        <a:pt x="9310" y="7070"/>
                      </a:lnTo>
                      <a:lnTo>
                        <a:pt x="9450" y="7280"/>
                      </a:lnTo>
                      <a:lnTo>
                        <a:pt x="9520" y="7490"/>
                      </a:lnTo>
                      <a:lnTo>
                        <a:pt x="9450" y="7770"/>
                      </a:lnTo>
                      <a:lnTo>
                        <a:pt x="9310" y="7980"/>
                      </a:lnTo>
                      <a:lnTo>
                        <a:pt x="9030" y="8120"/>
                      </a:lnTo>
                      <a:lnTo>
                        <a:pt x="8750" y="8260"/>
                      </a:lnTo>
                      <a:close/>
                      <a:moveTo>
                        <a:pt x="70" y="4130"/>
                      </a:moveTo>
                      <a:lnTo>
                        <a:pt x="1890" y="9660"/>
                      </a:lnTo>
                      <a:lnTo>
                        <a:pt x="1890" y="7280"/>
                      </a:lnTo>
                      <a:lnTo>
                        <a:pt x="1260" y="5320"/>
                      </a:lnTo>
                      <a:lnTo>
                        <a:pt x="1470" y="5180"/>
                      </a:lnTo>
                      <a:lnTo>
                        <a:pt x="1610" y="4970"/>
                      </a:lnTo>
                      <a:lnTo>
                        <a:pt x="1750" y="4760"/>
                      </a:lnTo>
                      <a:lnTo>
                        <a:pt x="1890" y="4550"/>
                      </a:lnTo>
                      <a:lnTo>
                        <a:pt x="1890" y="3570"/>
                      </a:lnTo>
                      <a:lnTo>
                        <a:pt x="1960" y="3220"/>
                      </a:lnTo>
                      <a:lnTo>
                        <a:pt x="2170" y="2940"/>
                      </a:lnTo>
                      <a:lnTo>
                        <a:pt x="350" y="3570"/>
                      </a:lnTo>
                      <a:lnTo>
                        <a:pt x="140" y="3640"/>
                      </a:lnTo>
                      <a:lnTo>
                        <a:pt x="70" y="3780"/>
                      </a:lnTo>
                      <a:lnTo>
                        <a:pt x="0" y="3920"/>
                      </a:lnTo>
                      <a:lnTo>
                        <a:pt x="70" y="41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grpSp>
        </p:grpSp>
      </p:grpSp>
      <p:grpSp>
        <p:nvGrpSpPr>
          <p:cNvPr id="36" name="组合 79"/>
          <p:cNvGrpSpPr/>
          <p:nvPr/>
        </p:nvGrpSpPr>
        <p:grpSpPr>
          <a:xfrm>
            <a:off x="6187588" y="1718376"/>
            <a:ext cx="2731567" cy="4121049"/>
            <a:chOff x="4164806" y="1578758"/>
            <a:chExt cx="1671650" cy="3786214"/>
          </a:xfrm>
        </p:grpSpPr>
        <p:sp>
          <p:nvSpPr>
            <p:cNvPr id="6" name="TextBox 18"/>
            <p:cNvSpPr txBox="1">
              <a:spLocks noChangeArrowheads="1"/>
            </p:cNvSpPr>
            <p:nvPr/>
          </p:nvSpPr>
          <p:spPr bwMode="auto">
            <a:xfrm>
              <a:off x="4193382" y="2591973"/>
              <a:ext cx="1643074" cy="2346988"/>
            </a:xfrm>
            <a:prstGeom prst="rect">
              <a:avLst/>
            </a:prstGeom>
            <a:noFill/>
            <a:ln>
              <a:noFill/>
            </a:ln>
            <a:extLst/>
          </p:spPr>
          <p:txBody>
            <a:bodyPr wrap="square">
              <a:spAutoFit/>
            </a:bodyPr>
            <a:lstStyle>
              <a:lvl1pPr marL="177800" indent="-1778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453622" indent="-453622" algn="ctr" eaLnBrk="1" hangingPunct="1">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170,000+</a:t>
              </a:r>
            </a:p>
            <a:p>
              <a:pPr marL="453622" indent="-453622" algn="ctr" eaLnBrk="1" hangingPunct="1">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Employees</a:t>
              </a:r>
              <a:endParaRPr lang="zh-CN" altLang="en-US" sz="2000" b="1" dirty="0" smtClean="0">
                <a:solidFill>
                  <a:srgbClr val="5F5F5F"/>
                </a:solidFill>
                <a:latin typeface="Arial" pitchFamily="34" charset="0"/>
                <a:ea typeface="微软雅黑" pitchFamily="34" charset="-122"/>
                <a:cs typeface="Arial" pitchFamily="34" charset="0"/>
              </a:endParaRPr>
            </a:p>
            <a:p>
              <a:pPr marL="453622" indent="-453622" algn="ctr" eaLnBrk="1" hangingPunct="1">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80,000+</a:t>
              </a:r>
            </a:p>
            <a:p>
              <a:pPr marL="453622" indent="-453622" algn="ctr" eaLnBrk="1" hangingPunct="1">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R&amp;D</a:t>
              </a:r>
            </a:p>
          </p:txBody>
        </p:sp>
        <p:grpSp>
          <p:nvGrpSpPr>
            <p:cNvPr id="39" name="组合 76"/>
            <p:cNvGrpSpPr/>
            <p:nvPr/>
          </p:nvGrpSpPr>
          <p:grpSpPr>
            <a:xfrm>
              <a:off x="4164806" y="1578758"/>
              <a:ext cx="1643074" cy="3786214"/>
              <a:chOff x="4164806" y="1578758"/>
              <a:chExt cx="1643074" cy="3786214"/>
            </a:xfrm>
          </p:grpSpPr>
          <p:sp>
            <p:nvSpPr>
              <p:cNvPr id="11" name="AutoShape 35"/>
              <p:cNvSpPr>
                <a:spLocks noChangeArrowheads="1"/>
              </p:cNvSpPr>
              <p:nvPr/>
            </p:nvSpPr>
            <p:spPr bwMode="auto">
              <a:xfrm>
                <a:off x="4164806" y="1578758"/>
                <a:ext cx="1643074" cy="3786214"/>
              </a:xfrm>
              <a:prstGeom prst="roundRect">
                <a:avLst>
                  <a:gd name="adj" fmla="val 4658"/>
                </a:avLst>
              </a:prstGeom>
              <a:noFill/>
              <a:ln w="12700" cap="flat" cmpd="sng" algn="ctr">
                <a:solidFill>
                  <a:srgbClr val="00B050"/>
                </a:solidFill>
                <a:prstDash val="solid"/>
                <a:round/>
                <a:headEnd type="none" w="med" len="med"/>
                <a:tailEnd type="none" w="med" len="med"/>
              </a:ln>
              <a:effectLst/>
            </p:spPr>
            <p:txBody>
              <a:bodyPr/>
              <a:lstStyle/>
              <a:p>
                <a:pPr algn="ctr">
                  <a:buClr>
                    <a:srgbClr val="CC9900"/>
                  </a:buClr>
                  <a:buFont typeface="Wingdings" pitchFamily="2" charset="2"/>
                  <a:buChar char="n"/>
                  <a:defRPr/>
                </a:pPr>
                <a:endParaRPr lang="zh-CN" altLang="en-US" kern="0" dirty="0">
                  <a:solidFill>
                    <a:sysClr val="windowText" lastClr="000000"/>
                  </a:solidFill>
                  <a:latin typeface="Arial" pitchFamily="34" charset="0"/>
                  <a:ea typeface="微软雅黑" pitchFamily="34" charset="-122"/>
                  <a:cs typeface="Arial" pitchFamily="34" charset="0"/>
                </a:endParaRPr>
              </a:p>
            </p:txBody>
          </p:sp>
          <p:cxnSp>
            <p:nvCxnSpPr>
              <p:cNvPr id="15" name="直接连接符 14"/>
              <p:cNvCxnSpPr/>
              <p:nvPr/>
            </p:nvCxnSpPr>
            <p:spPr>
              <a:xfrm>
                <a:off x="4264820" y="2436014"/>
                <a:ext cx="1428760" cy="788"/>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40" name="组合 24"/>
              <p:cNvGrpSpPr/>
              <p:nvPr/>
            </p:nvGrpSpPr>
            <p:grpSpPr>
              <a:xfrm>
                <a:off x="4764886" y="1793072"/>
                <a:ext cx="470952" cy="470952"/>
                <a:chOff x="6880210" y="1513508"/>
                <a:chExt cx="1014958" cy="1014958"/>
              </a:xfrm>
            </p:grpSpPr>
            <p:sp>
              <p:nvSpPr>
                <p:cNvPr id="26" name="椭圆 25"/>
                <p:cNvSpPr/>
                <p:nvPr/>
              </p:nvSpPr>
              <p:spPr>
                <a:xfrm>
                  <a:off x="6880210" y="1513508"/>
                  <a:ext cx="1014958" cy="101495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itchFamily="34" charset="0"/>
                    <a:cs typeface="Arial" pitchFamily="34" charset="0"/>
                  </a:endParaRPr>
                </a:p>
              </p:txBody>
            </p:sp>
            <p:grpSp>
              <p:nvGrpSpPr>
                <p:cNvPr id="41" name="组合 126"/>
                <p:cNvGrpSpPr/>
                <p:nvPr/>
              </p:nvGrpSpPr>
              <p:grpSpPr>
                <a:xfrm>
                  <a:off x="7033975" y="1731758"/>
                  <a:ext cx="707489" cy="578449"/>
                  <a:chOff x="15119350" y="1546225"/>
                  <a:chExt cx="504825" cy="412750"/>
                </a:xfrm>
                <a:solidFill>
                  <a:schemeClr val="bg1"/>
                </a:solidFill>
              </p:grpSpPr>
              <p:sp>
                <p:nvSpPr>
                  <p:cNvPr id="28" name="Freeform 84"/>
                  <p:cNvSpPr>
                    <a:spLocks/>
                  </p:cNvSpPr>
                  <p:nvPr/>
                </p:nvSpPr>
                <p:spPr bwMode="auto">
                  <a:xfrm>
                    <a:off x="15395575" y="1546225"/>
                    <a:ext cx="155575" cy="155575"/>
                  </a:xfrm>
                  <a:custGeom>
                    <a:avLst/>
                    <a:gdLst/>
                    <a:ahLst/>
                    <a:cxnLst>
                      <a:cxn ang="0">
                        <a:pos x="98" y="48"/>
                      </a:cxn>
                      <a:cxn ang="0">
                        <a:pos x="98" y="48"/>
                      </a:cxn>
                      <a:cxn ang="0">
                        <a:pos x="98" y="58"/>
                      </a:cxn>
                      <a:cxn ang="0">
                        <a:pos x="94" y="68"/>
                      </a:cxn>
                      <a:cxn ang="0">
                        <a:pos x="90" y="76"/>
                      </a:cxn>
                      <a:cxn ang="0">
                        <a:pos x="84" y="84"/>
                      </a:cxn>
                      <a:cxn ang="0">
                        <a:pos x="78" y="90"/>
                      </a:cxn>
                      <a:cxn ang="0">
                        <a:pos x="68" y="94"/>
                      </a:cxn>
                      <a:cxn ang="0">
                        <a:pos x="60" y="98"/>
                      </a:cxn>
                      <a:cxn ang="0">
                        <a:pos x="50" y="98"/>
                      </a:cxn>
                      <a:cxn ang="0">
                        <a:pos x="50" y="98"/>
                      </a:cxn>
                      <a:cxn ang="0">
                        <a:pos x="40" y="98"/>
                      </a:cxn>
                      <a:cxn ang="0">
                        <a:pos x="30" y="94"/>
                      </a:cxn>
                      <a:cxn ang="0">
                        <a:pos x="22" y="90"/>
                      </a:cxn>
                      <a:cxn ang="0">
                        <a:pos x="14" y="84"/>
                      </a:cxn>
                      <a:cxn ang="0">
                        <a:pos x="8" y="76"/>
                      </a:cxn>
                      <a:cxn ang="0">
                        <a:pos x="4" y="68"/>
                      </a:cxn>
                      <a:cxn ang="0">
                        <a:pos x="2" y="58"/>
                      </a:cxn>
                      <a:cxn ang="0">
                        <a:pos x="0" y="48"/>
                      </a:cxn>
                      <a:cxn ang="0">
                        <a:pos x="0" y="48"/>
                      </a:cxn>
                      <a:cxn ang="0">
                        <a:pos x="2" y="40"/>
                      </a:cxn>
                      <a:cxn ang="0">
                        <a:pos x="4" y="30"/>
                      </a:cxn>
                      <a:cxn ang="0">
                        <a:pos x="8" y="22"/>
                      </a:cxn>
                      <a:cxn ang="0">
                        <a:pos x="14" y="14"/>
                      </a:cxn>
                      <a:cxn ang="0">
                        <a:pos x="22" y="8"/>
                      </a:cxn>
                      <a:cxn ang="0">
                        <a:pos x="30" y="4"/>
                      </a:cxn>
                      <a:cxn ang="0">
                        <a:pos x="40" y="0"/>
                      </a:cxn>
                      <a:cxn ang="0">
                        <a:pos x="50" y="0"/>
                      </a:cxn>
                      <a:cxn ang="0">
                        <a:pos x="50" y="0"/>
                      </a:cxn>
                      <a:cxn ang="0">
                        <a:pos x="60" y="0"/>
                      </a:cxn>
                      <a:cxn ang="0">
                        <a:pos x="68" y="4"/>
                      </a:cxn>
                      <a:cxn ang="0">
                        <a:pos x="78" y="8"/>
                      </a:cxn>
                      <a:cxn ang="0">
                        <a:pos x="84" y="14"/>
                      </a:cxn>
                      <a:cxn ang="0">
                        <a:pos x="90" y="22"/>
                      </a:cxn>
                      <a:cxn ang="0">
                        <a:pos x="94" y="30"/>
                      </a:cxn>
                      <a:cxn ang="0">
                        <a:pos x="98" y="40"/>
                      </a:cxn>
                      <a:cxn ang="0">
                        <a:pos x="98" y="48"/>
                      </a:cxn>
                      <a:cxn ang="0">
                        <a:pos x="98" y="48"/>
                      </a:cxn>
                    </a:cxnLst>
                    <a:rect l="0" t="0" r="r" b="b"/>
                    <a:pathLst>
                      <a:path w="98" h="98">
                        <a:moveTo>
                          <a:pt x="98" y="48"/>
                        </a:moveTo>
                        <a:lnTo>
                          <a:pt x="98" y="48"/>
                        </a:lnTo>
                        <a:lnTo>
                          <a:pt x="98" y="58"/>
                        </a:lnTo>
                        <a:lnTo>
                          <a:pt x="94" y="68"/>
                        </a:lnTo>
                        <a:lnTo>
                          <a:pt x="90" y="76"/>
                        </a:lnTo>
                        <a:lnTo>
                          <a:pt x="84" y="84"/>
                        </a:lnTo>
                        <a:lnTo>
                          <a:pt x="78" y="90"/>
                        </a:lnTo>
                        <a:lnTo>
                          <a:pt x="68" y="94"/>
                        </a:lnTo>
                        <a:lnTo>
                          <a:pt x="60" y="98"/>
                        </a:lnTo>
                        <a:lnTo>
                          <a:pt x="50" y="98"/>
                        </a:lnTo>
                        <a:lnTo>
                          <a:pt x="50" y="98"/>
                        </a:lnTo>
                        <a:lnTo>
                          <a:pt x="40" y="98"/>
                        </a:lnTo>
                        <a:lnTo>
                          <a:pt x="30" y="94"/>
                        </a:lnTo>
                        <a:lnTo>
                          <a:pt x="22" y="90"/>
                        </a:lnTo>
                        <a:lnTo>
                          <a:pt x="14" y="84"/>
                        </a:lnTo>
                        <a:lnTo>
                          <a:pt x="8" y="76"/>
                        </a:lnTo>
                        <a:lnTo>
                          <a:pt x="4" y="68"/>
                        </a:lnTo>
                        <a:lnTo>
                          <a:pt x="2" y="58"/>
                        </a:lnTo>
                        <a:lnTo>
                          <a:pt x="0" y="48"/>
                        </a:lnTo>
                        <a:lnTo>
                          <a:pt x="0" y="48"/>
                        </a:lnTo>
                        <a:lnTo>
                          <a:pt x="2" y="40"/>
                        </a:lnTo>
                        <a:lnTo>
                          <a:pt x="4" y="30"/>
                        </a:lnTo>
                        <a:lnTo>
                          <a:pt x="8" y="22"/>
                        </a:lnTo>
                        <a:lnTo>
                          <a:pt x="14" y="14"/>
                        </a:lnTo>
                        <a:lnTo>
                          <a:pt x="22" y="8"/>
                        </a:lnTo>
                        <a:lnTo>
                          <a:pt x="30" y="4"/>
                        </a:lnTo>
                        <a:lnTo>
                          <a:pt x="40" y="0"/>
                        </a:lnTo>
                        <a:lnTo>
                          <a:pt x="50" y="0"/>
                        </a:lnTo>
                        <a:lnTo>
                          <a:pt x="50" y="0"/>
                        </a:lnTo>
                        <a:lnTo>
                          <a:pt x="60" y="0"/>
                        </a:lnTo>
                        <a:lnTo>
                          <a:pt x="68" y="4"/>
                        </a:lnTo>
                        <a:lnTo>
                          <a:pt x="78" y="8"/>
                        </a:lnTo>
                        <a:lnTo>
                          <a:pt x="84" y="14"/>
                        </a:lnTo>
                        <a:lnTo>
                          <a:pt x="90" y="22"/>
                        </a:lnTo>
                        <a:lnTo>
                          <a:pt x="94" y="30"/>
                        </a:lnTo>
                        <a:lnTo>
                          <a:pt x="98" y="40"/>
                        </a:lnTo>
                        <a:lnTo>
                          <a:pt x="98" y="48"/>
                        </a:lnTo>
                        <a:lnTo>
                          <a:pt x="98"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sp>
                <p:nvSpPr>
                  <p:cNvPr id="29" name="Freeform 85"/>
                  <p:cNvSpPr>
                    <a:spLocks/>
                  </p:cNvSpPr>
                  <p:nvPr/>
                </p:nvSpPr>
                <p:spPr bwMode="auto">
                  <a:xfrm>
                    <a:off x="15338425" y="1717675"/>
                    <a:ext cx="273050" cy="203200"/>
                  </a:xfrm>
                  <a:custGeom>
                    <a:avLst/>
                    <a:gdLst/>
                    <a:ahLst/>
                    <a:cxnLst>
                      <a:cxn ang="0">
                        <a:pos x="136" y="0"/>
                      </a:cxn>
                      <a:cxn ang="0">
                        <a:pos x="122" y="0"/>
                      </a:cxn>
                      <a:cxn ang="0">
                        <a:pos x="86" y="62"/>
                      </a:cxn>
                      <a:cxn ang="0">
                        <a:pos x="50"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128"/>
                      </a:cxn>
                      <a:cxn ang="0">
                        <a:pos x="172" y="128"/>
                      </a:cxn>
                      <a:cxn ang="0">
                        <a:pos x="172" y="34"/>
                      </a:cxn>
                      <a:cxn ang="0">
                        <a:pos x="172" y="34"/>
                      </a:cxn>
                      <a:cxn ang="0">
                        <a:pos x="170" y="28"/>
                      </a:cxn>
                      <a:cxn ang="0">
                        <a:pos x="168" y="20"/>
                      </a:cxn>
                      <a:cxn ang="0">
                        <a:pos x="166" y="14"/>
                      </a:cxn>
                      <a:cxn ang="0">
                        <a:pos x="162" y="10"/>
                      </a:cxn>
                      <a:cxn ang="0">
                        <a:pos x="156" y="6"/>
                      </a:cxn>
                      <a:cxn ang="0">
                        <a:pos x="150" y="2"/>
                      </a:cxn>
                      <a:cxn ang="0">
                        <a:pos x="144" y="0"/>
                      </a:cxn>
                      <a:cxn ang="0">
                        <a:pos x="136" y="0"/>
                      </a:cxn>
                      <a:cxn ang="0">
                        <a:pos x="136" y="0"/>
                      </a:cxn>
                    </a:cxnLst>
                    <a:rect l="0" t="0" r="r" b="b"/>
                    <a:pathLst>
                      <a:path w="172" h="128">
                        <a:moveTo>
                          <a:pt x="136" y="0"/>
                        </a:moveTo>
                        <a:lnTo>
                          <a:pt x="122" y="0"/>
                        </a:lnTo>
                        <a:lnTo>
                          <a:pt x="86" y="62"/>
                        </a:lnTo>
                        <a:lnTo>
                          <a:pt x="50" y="0"/>
                        </a:lnTo>
                        <a:lnTo>
                          <a:pt x="34" y="0"/>
                        </a:lnTo>
                        <a:lnTo>
                          <a:pt x="34" y="0"/>
                        </a:lnTo>
                        <a:lnTo>
                          <a:pt x="28" y="0"/>
                        </a:lnTo>
                        <a:lnTo>
                          <a:pt x="20" y="2"/>
                        </a:lnTo>
                        <a:lnTo>
                          <a:pt x="14" y="6"/>
                        </a:lnTo>
                        <a:lnTo>
                          <a:pt x="10" y="10"/>
                        </a:lnTo>
                        <a:lnTo>
                          <a:pt x="6" y="14"/>
                        </a:lnTo>
                        <a:lnTo>
                          <a:pt x="2" y="20"/>
                        </a:lnTo>
                        <a:lnTo>
                          <a:pt x="0" y="28"/>
                        </a:lnTo>
                        <a:lnTo>
                          <a:pt x="0" y="34"/>
                        </a:lnTo>
                        <a:lnTo>
                          <a:pt x="0" y="128"/>
                        </a:lnTo>
                        <a:lnTo>
                          <a:pt x="172" y="128"/>
                        </a:lnTo>
                        <a:lnTo>
                          <a:pt x="172" y="34"/>
                        </a:lnTo>
                        <a:lnTo>
                          <a:pt x="172" y="34"/>
                        </a:lnTo>
                        <a:lnTo>
                          <a:pt x="170" y="28"/>
                        </a:lnTo>
                        <a:lnTo>
                          <a:pt x="168" y="20"/>
                        </a:lnTo>
                        <a:lnTo>
                          <a:pt x="166" y="14"/>
                        </a:lnTo>
                        <a:lnTo>
                          <a:pt x="162" y="10"/>
                        </a:lnTo>
                        <a:lnTo>
                          <a:pt x="156" y="6"/>
                        </a:lnTo>
                        <a:lnTo>
                          <a:pt x="150" y="2"/>
                        </a:lnTo>
                        <a:lnTo>
                          <a:pt x="144" y="0"/>
                        </a:lnTo>
                        <a:lnTo>
                          <a:pt x="136" y="0"/>
                        </a:lnTo>
                        <a:lnTo>
                          <a:pt x="1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sp>
                <p:nvSpPr>
                  <p:cNvPr id="30" name="Freeform 86"/>
                  <p:cNvSpPr>
                    <a:spLocks/>
                  </p:cNvSpPr>
                  <p:nvPr/>
                </p:nvSpPr>
                <p:spPr bwMode="auto">
                  <a:xfrm>
                    <a:off x="15433675" y="1717675"/>
                    <a:ext cx="82550" cy="69850"/>
                  </a:xfrm>
                  <a:custGeom>
                    <a:avLst/>
                    <a:gdLst/>
                    <a:ahLst/>
                    <a:cxnLst>
                      <a:cxn ang="0">
                        <a:pos x="26" y="44"/>
                      </a:cxn>
                      <a:cxn ang="0">
                        <a:pos x="0" y="0"/>
                      </a:cxn>
                      <a:cxn ang="0">
                        <a:pos x="52" y="0"/>
                      </a:cxn>
                      <a:cxn ang="0">
                        <a:pos x="26" y="44"/>
                      </a:cxn>
                      <a:cxn ang="0">
                        <a:pos x="26" y="44"/>
                      </a:cxn>
                    </a:cxnLst>
                    <a:rect l="0" t="0" r="r" b="b"/>
                    <a:pathLst>
                      <a:path w="52" h="44">
                        <a:moveTo>
                          <a:pt x="26" y="44"/>
                        </a:moveTo>
                        <a:lnTo>
                          <a:pt x="0" y="0"/>
                        </a:lnTo>
                        <a:lnTo>
                          <a:pt x="52" y="0"/>
                        </a:lnTo>
                        <a:lnTo>
                          <a:pt x="26" y="44"/>
                        </a:lnTo>
                        <a:lnTo>
                          <a:pt x="26"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sp>
                <p:nvSpPr>
                  <p:cNvPr id="31" name="Freeform 87"/>
                  <p:cNvSpPr>
                    <a:spLocks/>
                  </p:cNvSpPr>
                  <p:nvPr/>
                </p:nvSpPr>
                <p:spPr bwMode="auto">
                  <a:xfrm>
                    <a:off x="15198725" y="1546225"/>
                    <a:ext cx="155575" cy="155575"/>
                  </a:xfrm>
                  <a:custGeom>
                    <a:avLst/>
                    <a:gdLst/>
                    <a:ahLst/>
                    <a:cxnLst>
                      <a:cxn ang="0">
                        <a:pos x="98" y="48"/>
                      </a:cxn>
                      <a:cxn ang="0">
                        <a:pos x="98" y="48"/>
                      </a:cxn>
                      <a:cxn ang="0">
                        <a:pos x="98" y="58"/>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58"/>
                      </a:cxn>
                      <a:cxn ang="0">
                        <a:pos x="0" y="48"/>
                      </a:cxn>
                      <a:cxn ang="0">
                        <a:pos x="0" y="48"/>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48"/>
                      </a:cxn>
                      <a:cxn ang="0">
                        <a:pos x="98" y="48"/>
                      </a:cxn>
                    </a:cxnLst>
                    <a:rect l="0" t="0" r="r" b="b"/>
                    <a:pathLst>
                      <a:path w="98" h="98">
                        <a:moveTo>
                          <a:pt x="98" y="48"/>
                        </a:moveTo>
                        <a:lnTo>
                          <a:pt x="98" y="48"/>
                        </a:lnTo>
                        <a:lnTo>
                          <a:pt x="98" y="58"/>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58"/>
                        </a:lnTo>
                        <a:lnTo>
                          <a:pt x="0" y="48"/>
                        </a:lnTo>
                        <a:lnTo>
                          <a:pt x="0" y="48"/>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48"/>
                        </a:lnTo>
                        <a:lnTo>
                          <a:pt x="98"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sp>
                <p:nvSpPr>
                  <p:cNvPr id="32" name="Freeform 88"/>
                  <p:cNvSpPr>
                    <a:spLocks/>
                  </p:cNvSpPr>
                  <p:nvPr/>
                </p:nvSpPr>
                <p:spPr bwMode="auto">
                  <a:xfrm>
                    <a:off x="15135225" y="1711325"/>
                    <a:ext cx="282575" cy="209550"/>
                  </a:xfrm>
                  <a:custGeom>
                    <a:avLst/>
                    <a:gdLst/>
                    <a:ahLst/>
                    <a:cxnLst>
                      <a:cxn ang="0">
                        <a:pos x="178" y="132"/>
                      </a:cxn>
                      <a:cxn ang="0">
                        <a:pos x="174" y="132"/>
                      </a:cxn>
                      <a:cxn ang="0">
                        <a:pos x="4" y="132"/>
                      </a:cxn>
                      <a:cxn ang="0">
                        <a:pos x="0" y="132"/>
                      </a:cxn>
                      <a:cxn ang="0">
                        <a:pos x="0" y="130"/>
                      </a:cxn>
                      <a:cxn ang="0">
                        <a:pos x="0" y="38"/>
                      </a:cxn>
                      <a:cxn ang="0">
                        <a:pos x="0" y="38"/>
                      </a:cxn>
                      <a:cxn ang="0">
                        <a:pos x="0" y="30"/>
                      </a:cxn>
                      <a:cxn ang="0">
                        <a:pos x="4" y="24"/>
                      </a:cxn>
                      <a:cxn ang="0">
                        <a:pos x="6" y="16"/>
                      </a:cxn>
                      <a:cxn ang="0">
                        <a:pos x="12" y="12"/>
                      </a:cxn>
                      <a:cxn ang="0">
                        <a:pos x="16" y="8"/>
                      </a:cxn>
                      <a:cxn ang="0">
                        <a:pos x="24" y="4"/>
                      </a:cxn>
                      <a:cxn ang="0">
                        <a:pos x="30" y="2"/>
                      </a:cxn>
                      <a:cxn ang="0">
                        <a:pos x="38" y="0"/>
                      </a:cxn>
                      <a:cxn ang="0">
                        <a:pos x="52" y="0"/>
                      </a:cxn>
                      <a:cxn ang="0">
                        <a:pos x="54" y="0"/>
                      </a:cxn>
                      <a:cxn ang="0">
                        <a:pos x="56" y="2"/>
                      </a:cxn>
                      <a:cxn ang="0">
                        <a:pos x="88" y="60"/>
                      </a:cxn>
                      <a:cxn ang="0">
                        <a:pos x="122" y="2"/>
                      </a:cxn>
                      <a:cxn ang="0">
                        <a:pos x="124" y="0"/>
                      </a:cxn>
                      <a:cxn ang="0">
                        <a:pos x="126" y="0"/>
                      </a:cxn>
                      <a:cxn ang="0">
                        <a:pos x="140" y="0"/>
                      </a:cxn>
                      <a:cxn ang="0">
                        <a:pos x="140" y="0"/>
                      </a:cxn>
                      <a:cxn ang="0">
                        <a:pos x="148" y="2"/>
                      </a:cxn>
                      <a:cxn ang="0">
                        <a:pos x="154" y="4"/>
                      </a:cxn>
                      <a:cxn ang="0">
                        <a:pos x="162" y="8"/>
                      </a:cxn>
                      <a:cxn ang="0">
                        <a:pos x="166" y="12"/>
                      </a:cxn>
                      <a:cxn ang="0">
                        <a:pos x="172" y="16"/>
                      </a:cxn>
                      <a:cxn ang="0">
                        <a:pos x="174" y="24"/>
                      </a:cxn>
                      <a:cxn ang="0">
                        <a:pos x="176" y="30"/>
                      </a:cxn>
                      <a:cxn ang="0">
                        <a:pos x="178" y="38"/>
                      </a:cxn>
                      <a:cxn ang="0">
                        <a:pos x="178" y="130"/>
                      </a:cxn>
                      <a:cxn ang="0">
                        <a:pos x="178" y="132"/>
                      </a:cxn>
                      <a:cxn ang="0">
                        <a:pos x="178" y="132"/>
                      </a:cxn>
                    </a:cxnLst>
                    <a:rect l="0" t="0" r="r" b="b"/>
                    <a:pathLst>
                      <a:path w="178" h="132">
                        <a:moveTo>
                          <a:pt x="178" y="132"/>
                        </a:moveTo>
                        <a:lnTo>
                          <a:pt x="174" y="132"/>
                        </a:lnTo>
                        <a:lnTo>
                          <a:pt x="4" y="132"/>
                        </a:lnTo>
                        <a:lnTo>
                          <a:pt x="0" y="132"/>
                        </a:lnTo>
                        <a:lnTo>
                          <a:pt x="0" y="130"/>
                        </a:lnTo>
                        <a:lnTo>
                          <a:pt x="0" y="38"/>
                        </a:lnTo>
                        <a:lnTo>
                          <a:pt x="0" y="38"/>
                        </a:lnTo>
                        <a:lnTo>
                          <a:pt x="0" y="30"/>
                        </a:lnTo>
                        <a:lnTo>
                          <a:pt x="4" y="24"/>
                        </a:lnTo>
                        <a:lnTo>
                          <a:pt x="6" y="16"/>
                        </a:lnTo>
                        <a:lnTo>
                          <a:pt x="12" y="12"/>
                        </a:lnTo>
                        <a:lnTo>
                          <a:pt x="16" y="8"/>
                        </a:lnTo>
                        <a:lnTo>
                          <a:pt x="24" y="4"/>
                        </a:lnTo>
                        <a:lnTo>
                          <a:pt x="30" y="2"/>
                        </a:lnTo>
                        <a:lnTo>
                          <a:pt x="38" y="0"/>
                        </a:lnTo>
                        <a:lnTo>
                          <a:pt x="52" y="0"/>
                        </a:lnTo>
                        <a:lnTo>
                          <a:pt x="54" y="0"/>
                        </a:lnTo>
                        <a:lnTo>
                          <a:pt x="56" y="2"/>
                        </a:lnTo>
                        <a:lnTo>
                          <a:pt x="88" y="60"/>
                        </a:lnTo>
                        <a:lnTo>
                          <a:pt x="122" y="2"/>
                        </a:lnTo>
                        <a:lnTo>
                          <a:pt x="124" y="0"/>
                        </a:lnTo>
                        <a:lnTo>
                          <a:pt x="126" y="0"/>
                        </a:lnTo>
                        <a:lnTo>
                          <a:pt x="140" y="0"/>
                        </a:lnTo>
                        <a:lnTo>
                          <a:pt x="140" y="0"/>
                        </a:lnTo>
                        <a:lnTo>
                          <a:pt x="148" y="2"/>
                        </a:lnTo>
                        <a:lnTo>
                          <a:pt x="154" y="4"/>
                        </a:lnTo>
                        <a:lnTo>
                          <a:pt x="162" y="8"/>
                        </a:lnTo>
                        <a:lnTo>
                          <a:pt x="166" y="12"/>
                        </a:lnTo>
                        <a:lnTo>
                          <a:pt x="172" y="16"/>
                        </a:lnTo>
                        <a:lnTo>
                          <a:pt x="174" y="24"/>
                        </a:lnTo>
                        <a:lnTo>
                          <a:pt x="176" y="30"/>
                        </a:lnTo>
                        <a:lnTo>
                          <a:pt x="178" y="38"/>
                        </a:lnTo>
                        <a:lnTo>
                          <a:pt x="178" y="130"/>
                        </a:lnTo>
                        <a:lnTo>
                          <a:pt x="178" y="132"/>
                        </a:lnTo>
                        <a:lnTo>
                          <a:pt x="178" y="1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sp>
                <p:nvSpPr>
                  <p:cNvPr id="33" name="Freeform 89"/>
                  <p:cNvSpPr>
                    <a:spLocks/>
                  </p:cNvSpPr>
                  <p:nvPr/>
                </p:nvSpPr>
                <p:spPr bwMode="auto">
                  <a:xfrm>
                    <a:off x="15138400" y="1717675"/>
                    <a:ext cx="273050" cy="203200"/>
                  </a:xfrm>
                  <a:custGeom>
                    <a:avLst/>
                    <a:gdLst/>
                    <a:ahLst/>
                    <a:cxnLst>
                      <a:cxn ang="0">
                        <a:pos x="138" y="0"/>
                      </a:cxn>
                      <a:cxn ang="0">
                        <a:pos x="122" y="0"/>
                      </a:cxn>
                      <a:cxn ang="0">
                        <a:pos x="86" y="62"/>
                      </a:cxn>
                      <a:cxn ang="0">
                        <a:pos x="50" y="0"/>
                      </a:cxn>
                      <a:cxn ang="0">
                        <a:pos x="36" y="0"/>
                      </a:cxn>
                      <a:cxn ang="0">
                        <a:pos x="36" y="0"/>
                      </a:cxn>
                      <a:cxn ang="0">
                        <a:pos x="28" y="0"/>
                      </a:cxn>
                      <a:cxn ang="0">
                        <a:pos x="22" y="2"/>
                      </a:cxn>
                      <a:cxn ang="0">
                        <a:pos x="16" y="6"/>
                      </a:cxn>
                      <a:cxn ang="0">
                        <a:pos x="12" y="10"/>
                      </a:cxn>
                      <a:cxn ang="0">
                        <a:pos x="6" y="14"/>
                      </a:cxn>
                      <a:cxn ang="0">
                        <a:pos x="4" y="20"/>
                      </a:cxn>
                      <a:cxn ang="0">
                        <a:pos x="2" y="28"/>
                      </a:cxn>
                      <a:cxn ang="0">
                        <a:pos x="0" y="34"/>
                      </a:cxn>
                      <a:cxn ang="0">
                        <a:pos x="0" y="128"/>
                      </a:cxn>
                      <a:cxn ang="0">
                        <a:pos x="172" y="128"/>
                      </a:cxn>
                      <a:cxn ang="0">
                        <a:pos x="172" y="34"/>
                      </a:cxn>
                      <a:cxn ang="0">
                        <a:pos x="172" y="34"/>
                      </a:cxn>
                      <a:cxn ang="0">
                        <a:pos x="172" y="28"/>
                      </a:cxn>
                      <a:cxn ang="0">
                        <a:pos x="170" y="20"/>
                      </a:cxn>
                      <a:cxn ang="0">
                        <a:pos x="166" y="14"/>
                      </a:cxn>
                      <a:cxn ang="0">
                        <a:pos x="162" y="10"/>
                      </a:cxn>
                      <a:cxn ang="0">
                        <a:pos x="158" y="6"/>
                      </a:cxn>
                      <a:cxn ang="0">
                        <a:pos x="152" y="2"/>
                      </a:cxn>
                      <a:cxn ang="0">
                        <a:pos x="144" y="0"/>
                      </a:cxn>
                      <a:cxn ang="0">
                        <a:pos x="138" y="0"/>
                      </a:cxn>
                      <a:cxn ang="0">
                        <a:pos x="138" y="0"/>
                      </a:cxn>
                    </a:cxnLst>
                    <a:rect l="0" t="0" r="r" b="b"/>
                    <a:pathLst>
                      <a:path w="172" h="128">
                        <a:moveTo>
                          <a:pt x="138" y="0"/>
                        </a:moveTo>
                        <a:lnTo>
                          <a:pt x="122" y="0"/>
                        </a:lnTo>
                        <a:lnTo>
                          <a:pt x="86" y="62"/>
                        </a:lnTo>
                        <a:lnTo>
                          <a:pt x="50" y="0"/>
                        </a:lnTo>
                        <a:lnTo>
                          <a:pt x="36" y="0"/>
                        </a:lnTo>
                        <a:lnTo>
                          <a:pt x="36" y="0"/>
                        </a:lnTo>
                        <a:lnTo>
                          <a:pt x="28" y="0"/>
                        </a:lnTo>
                        <a:lnTo>
                          <a:pt x="22" y="2"/>
                        </a:lnTo>
                        <a:lnTo>
                          <a:pt x="16" y="6"/>
                        </a:lnTo>
                        <a:lnTo>
                          <a:pt x="12" y="10"/>
                        </a:lnTo>
                        <a:lnTo>
                          <a:pt x="6" y="14"/>
                        </a:lnTo>
                        <a:lnTo>
                          <a:pt x="4" y="20"/>
                        </a:lnTo>
                        <a:lnTo>
                          <a:pt x="2" y="28"/>
                        </a:lnTo>
                        <a:lnTo>
                          <a:pt x="0" y="34"/>
                        </a:lnTo>
                        <a:lnTo>
                          <a:pt x="0" y="128"/>
                        </a:lnTo>
                        <a:lnTo>
                          <a:pt x="172" y="128"/>
                        </a:lnTo>
                        <a:lnTo>
                          <a:pt x="172" y="34"/>
                        </a:lnTo>
                        <a:lnTo>
                          <a:pt x="172" y="34"/>
                        </a:lnTo>
                        <a:lnTo>
                          <a:pt x="172" y="28"/>
                        </a:lnTo>
                        <a:lnTo>
                          <a:pt x="170" y="20"/>
                        </a:lnTo>
                        <a:lnTo>
                          <a:pt x="166" y="14"/>
                        </a:lnTo>
                        <a:lnTo>
                          <a:pt x="162" y="10"/>
                        </a:lnTo>
                        <a:lnTo>
                          <a:pt x="158" y="6"/>
                        </a:lnTo>
                        <a:lnTo>
                          <a:pt x="152" y="2"/>
                        </a:lnTo>
                        <a:lnTo>
                          <a:pt x="144" y="0"/>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sp>
                <p:nvSpPr>
                  <p:cNvPr id="34" name="Freeform 90"/>
                  <p:cNvSpPr>
                    <a:spLocks/>
                  </p:cNvSpPr>
                  <p:nvPr/>
                </p:nvSpPr>
                <p:spPr bwMode="auto">
                  <a:xfrm>
                    <a:off x="15233650" y="1717675"/>
                    <a:ext cx="82550" cy="69850"/>
                  </a:xfrm>
                  <a:custGeom>
                    <a:avLst/>
                    <a:gdLst/>
                    <a:ahLst/>
                    <a:cxnLst>
                      <a:cxn ang="0">
                        <a:pos x="26" y="44"/>
                      </a:cxn>
                      <a:cxn ang="0">
                        <a:pos x="0" y="0"/>
                      </a:cxn>
                      <a:cxn ang="0">
                        <a:pos x="52" y="0"/>
                      </a:cxn>
                      <a:cxn ang="0">
                        <a:pos x="26" y="44"/>
                      </a:cxn>
                      <a:cxn ang="0">
                        <a:pos x="26" y="44"/>
                      </a:cxn>
                    </a:cxnLst>
                    <a:rect l="0" t="0" r="r" b="b"/>
                    <a:pathLst>
                      <a:path w="52" h="44">
                        <a:moveTo>
                          <a:pt x="26" y="44"/>
                        </a:moveTo>
                        <a:lnTo>
                          <a:pt x="0" y="0"/>
                        </a:lnTo>
                        <a:lnTo>
                          <a:pt x="52" y="0"/>
                        </a:lnTo>
                        <a:lnTo>
                          <a:pt x="26" y="44"/>
                        </a:lnTo>
                        <a:lnTo>
                          <a:pt x="26"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sp>
                <p:nvSpPr>
                  <p:cNvPr id="35" name="Freeform 91"/>
                  <p:cNvSpPr>
                    <a:spLocks/>
                  </p:cNvSpPr>
                  <p:nvPr/>
                </p:nvSpPr>
                <p:spPr bwMode="auto">
                  <a:xfrm>
                    <a:off x="15119350" y="1936750"/>
                    <a:ext cx="504825" cy="22225"/>
                  </a:xfrm>
                  <a:custGeom>
                    <a:avLst/>
                    <a:gdLst/>
                    <a:ahLst/>
                    <a:cxnLst>
                      <a:cxn ang="0">
                        <a:pos x="318" y="8"/>
                      </a:cxn>
                      <a:cxn ang="0">
                        <a:pos x="318" y="8"/>
                      </a:cxn>
                      <a:cxn ang="0">
                        <a:pos x="316" y="12"/>
                      </a:cxn>
                      <a:cxn ang="0">
                        <a:pos x="312" y="14"/>
                      </a:cxn>
                      <a:cxn ang="0">
                        <a:pos x="8" y="14"/>
                      </a:cxn>
                      <a:cxn ang="0">
                        <a:pos x="8" y="14"/>
                      </a:cxn>
                      <a:cxn ang="0">
                        <a:pos x="2" y="12"/>
                      </a:cxn>
                      <a:cxn ang="0">
                        <a:pos x="0" y="8"/>
                      </a:cxn>
                      <a:cxn ang="0">
                        <a:pos x="0" y="8"/>
                      </a:cxn>
                      <a:cxn ang="0">
                        <a:pos x="0" y="8"/>
                      </a:cxn>
                      <a:cxn ang="0">
                        <a:pos x="2" y="2"/>
                      </a:cxn>
                      <a:cxn ang="0">
                        <a:pos x="8" y="0"/>
                      </a:cxn>
                      <a:cxn ang="0">
                        <a:pos x="312" y="0"/>
                      </a:cxn>
                      <a:cxn ang="0">
                        <a:pos x="312" y="0"/>
                      </a:cxn>
                      <a:cxn ang="0">
                        <a:pos x="316" y="2"/>
                      </a:cxn>
                      <a:cxn ang="0">
                        <a:pos x="318" y="8"/>
                      </a:cxn>
                      <a:cxn ang="0">
                        <a:pos x="318" y="8"/>
                      </a:cxn>
                    </a:cxnLst>
                    <a:rect l="0" t="0" r="r" b="b"/>
                    <a:pathLst>
                      <a:path w="318" h="14">
                        <a:moveTo>
                          <a:pt x="318" y="8"/>
                        </a:moveTo>
                        <a:lnTo>
                          <a:pt x="318" y="8"/>
                        </a:lnTo>
                        <a:lnTo>
                          <a:pt x="316" y="12"/>
                        </a:lnTo>
                        <a:lnTo>
                          <a:pt x="312" y="14"/>
                        </a:lnTo>
                        <a:lnTo>
                          <a:pt x="8" y="14"/>
                        </a:lnTo>
                        <a:lnTo>
                          <a:pt x="8" y="14"/>
                        </a:lnTo>
                        <a:lnTo>
                          <a:pt x="2" y="12"/>
                        </a:lnTo>
                        <a:lnTo>
                          <a:pt x="0" y="8"/>
                        </a:lnTo>
                        <a:lnTo>
                          <a:pt x="0" y="8"/>
                        </a:lnTo>
                        <a:lnTo>
                          <a:pt x="0" y="8"/>
                        </a:lnTo>
                        <a:lnTo>
                          <a:pt x="2" y="2"/>
                        </a:lnTo>
                        <a:lnTo>
                          <a:pt x="8" y="0"/>
                        </a:lnTo>
                        <a:lnTo>
                          <a:pt x="312" y="0"/>
                        </a:lnTo>
                        <a:lnTo>
                          <a:pt x="312" y="0"/>
                        </a:lnTo>
                        <a:lnTo>
                          <a:pt x="316" y="2"/>
                        </a:lnTo>
                        <a:lnTo>
                          <a:pt x="318" y="8"/>
                        </a:lnTo>
                        <a:lnTo>
                          <a:pt x="31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grpSp>
          </p:grpSp>
        </p:grpSp>
      </p:grpSp>
      <p:grpSp>
        <p:nvGrpSpPr>
          <p:cNvPr id="42" name="组合 73"/>
          <p:cNvGrpSpPr/>
          <p:nvPr/>
        </p:nvGrpSpPr>
        <p:grpSpPr>
          <a:xfrm>
            <a:off x="9065743" y="1718376"/>
            <a:ext cx="2699758" cy="4309974"/>
            <a:chOff x="6093632" y="1578758"/>
            <a:chExt cx="1652184" cy="3959788"/>
          </a:xfrm>
        </p:grpSpPr>
        <p:sp>
          <p:nvSpPr>
            <p:cNvPr id="5" name="TextBox 29"/>
            <p:cNvSpPr txBox="1">
              <a:spLocks noChangeArrowheads="1"/>
            </p:cNvSpPr>
            <p:nvPr/>
          </p:nvSpPr>
          <p:spPr bwMode="auto">
            <a:xfrm>
              <a:off x="6119958" y="2578890"/>
              <a:ext cx="1625858" cy="2959656"/>
            </a:xfrm>
            <a:prstGeom prst="rect">
              <a:avLst/>
            </a:prstGeom>
            <a:noFill/>
            <a:ln>
              <a:noFill/>
            </a:ln>
            <a:extLst/>
          </p:spPr>
          <p:txBody>
            <a:bodyPr wrap="square">
              <a:spAutoFit/>
            </a:bodyPr>
            <a:lstStyle>
              <a:lvl1pPr marL="177800" indent="-177800"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marL="453622" indent="-453622" algn="ctr" eaLnBrk="1" hangingPunct="1">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Rank 129</a:t>
              </a:r>
              <a:r>
                <a:rPr lang="en-US" altLang="zh-CN" sz="2000" b="1" baseline="30000" dirty="0" smtClean="0">
                  <a:solidFill>
                    <a:srgbClr val="5F5F5F"/>
                  </a:solidFill>
                  <a:latin typeface="Arial" pitchFamily="34" charset="0"/>
                  <a:ea typeface="微软雅黑" pitchFamily="34" charset="-122"/>
                  <a:cs typeface="Arial" pitchFamily="34" charset="0"/>
                </a:rPr>
                <a:t>th</a:t>
              </a:r>
              <a:r>
                <a:rPr lang="en-US" altLang="zh-CN" sz="2000" b="1" dirty="0" smtClean="0">
                  <a:solidFill>
                    <a:srgbClr val="5F5F5F"/>
                  </a:solidFill>
                  <a:latin typeface="Arial" pitchFamily="34" charset="0"/>
                  <a:ea typeface="微软雅黑" pitchFamily="34" charset="-122"/>
                  <a:cs typeface="Arial" pitchFamily="34" charset="0"/>
                </a:rPr>
                <a:t> </a:t>
              </a:r>
            </a:p>
            <a:p>
              <a:pPr marL="453622" indent="-453622" algn="ctr" eaLnBrk="1" hangingPunct="1">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in Fortune</a:t>
              </a:r>
              <a:endParaRPr lang="en-US" altLang="zh-CN" sz="2000" b="1" dirty="0">
                <a:solidFill>
                  <a:srgbClr val="5F5F5F"/>
                </a:solidFill>
                <a:latin typeface="Arial" pitchFamily="34" charset="0"/>
                <a:ea typeface="微软雅黑" pitchFamily="34" charset="-122"/>
                <a:cs typeface="Arial" pitchFamily="34" charset="0"/>
              </a:endParaRPr>
            </a:p>
            <a:p>
              <a:pPr marL="453622" indent="-453622" algn="ctr" eaLnBrk="1" hangingPunct="1">
                <a:lnSpc>
                  <a:spcPct val="150000"/>
                </a:lnSpc>
                <a:spcBef>
                  <a:spcPts val="1587"/>
                </a:spcBef>
                <a:buSzPct val="100000"/>
                <a:defRPr/>
              </a:pPr>
              <a:r>
                <a:rPr lang="en-US" altLang="zh-CN" sz="2000" b="1" dirty="0">
                  <a:solidFill>
                    <a:srgbClr val="5F5F5F"/>
                  </a:solidFill>
                  <a:latin typeface="Arial" pitchFamily="34" charset="0"/>
                  <a:ea typeface="微软雅黑" pitchFamily="34" charset="-122"/>
                  <a:cs typeface="Arial" pitchFamily="34" charset="0"/>
                </a:rPr>
                <a:t>Global </a:t>
              </a:r>
              <a:r>
                <a:rPr lang="en-US" altLang="zh-CN" sz="2000" b="1" dirty="0" smtClean="0">
                  <a:solidFill>
                    <a:srgbClr val="5F5F5F"/>
                  </a:solidFill>
                  <a:latin typeface="Arial" pitchFamily="34" charset="0"/>
                  <a:ea typeface="微软雅黑" pitchFamily="34" charset="-122"/>
                  <a:cs typeface="Arial" pitchFamily="34" charset="0"/>
                </a:rPr>
                <a:t>500 </a:t>
              </a:r>
            </a:p>
            <a:p>
              <a:pPr marL="453622" indent="-453622" algn="ctr" eaLnBrk="1" hangingPunct="1">
                <a:lnSpc>
                  <a:spcPct val="150000"/>
                </a:lnSpc>
                <a:spcBef>
                  <a:spcPts val="1587"/>
                </a:spcBef>
                <a:buSzPct val="100000"/>
                <a:defRPr/>
              </a:pPr>
              <a:r>
                <a:rPr lang="en-US" altLang="zh-CN" sz="2000" b="1" dirty="0" smtClean="0">
                  <a:solidFill>
                    <a:srgbClr val="5F5F5F"/>
                  </a:solidFill>
                  <a:latin typeface="Arial" pitchFamily="34" charset="0"/>
                  <a:ea typeface="微软雅黑" pitchFamily="34" charset="-122"/>
                  <a:cs typeface="Arial" pitchFamily="34" charset="0"/>
                </a:rPr>
                <a:t>(2016)</a:t>
              </a:r>
              <a:endParaRPr lang="en-US" altLang="zh-CN" sz="2000" b="1" dirty="0">
                <a:solidFill>
                  <a:srgbClr val="5F5F5F"/>
                </a:solidFill>
                <a:latin typeface="Arial" pitchFamily="34" charset="0"/>
                <a:ea typeface="微软雅黑" pitchFamily="34" charset="-122"/>
                <a:cs typeface="Arial" pitchFamily="34" charset="0"/>
              </a:endParaRPr>
            </a:p>
            <a:p>
              <a:pPr marL="453622" indent="-453622" algn="ctr" eaLnBrk="1" hangingPunct="1">
                <a:lnSpc>
                  <a:spcPct val="150000"/>
                </a:lnSpc>
                <a:spcBef>
                  <a:spcPts val="1587"/>
                </a:spcBef>
                <a:buSzPct val="100000"/>
                <a:defRPr/>
              </a:pPr>
              <a:endParaRPr lang="zh-CN" altLang="en-US" sz="2000" b="1"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12" name="AutoShape 35"/>
            <p:cNvSpPr>
              <a:spLocks noChangeArrowheads="1"/>
            </p:cNvSpPr>
            <p:nvPr/>
          </p:nvSpPr>
          <p:spPr bwMode="auto">
            <a:xfrm>
              <a:off x="6093632" y="1578758"/>
              <a:ext cx="1643074" cy="3786214"/>
            </a:xfrm>
            <a:prstGeom prst="roundRect">
              <a:avLst>
                <a:gd name="adj" fmla="val 4658"/>
              </a:avLst>
            </a:prstGeom>
            <a:noFill/>
            <a:ln w="12700" cap="flat" cmpd="sng" algn="ctr">
              <a:solidFill>
                <a:srgbClr val="FFC000"/>
              </a:solidFill>
              <a:prstDash val="solid"/>
              <a:round/>
              <a:headEnd type="none" w="med" len="med"/>
              <a:tailEnd type="none" w="med" len="med"/>
            </a:ln>
            <a:effectLst/>
          </p:spPr>
          <p:txBody>
            <a:bodyPr/>
            <a:lstStyle/>
            <a:p>
              <a:pPr algn="ctr">
                <a:buClr>
                  <a:srgbClr val="CC9900"/>
                </a:buClr>
                <a:buFont typeface="Wingdings" pitchFamily="2" charset="2"/>
                <a:buChar char="n"/>
                <a:defRPr/>
              </a:pPr>
              <a:endParaRPr lang="zh-CN" altLang="en-US" kern="0" dirty="0">
                <a:solidFill>
                  <a:sysClr val="windowText" lastClr="000000"/>
                </a:solidFill>
                <a:latin typeface="Arial" pitchFamily="34" charset="0"/>
                <a:ea typeface="微软雅黑" pitchFamily="34" charset="-122"/>
                <a:cs typeface="Arial" pitchFamily="34" charset="0"/>
              </a:endParaRPr>
            </a:p>
          </p:txBody>
        </p:sp>
        <p:cxnSp>
          <p:nvCxnSpPr>
            <p:cNvPr id="16" name="直接连接符 15"/>
            <p:cNvCxnSpPr/>
            <p:nvPr/>
          </p:nvCxnSpPr>
          <p:spPr>
            <a:xfrm>
              <a:off x="6193646" y="2436014"/>
              <a:ext cx="1428760" cy="1588"/>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43" name="组合 35"/>
            <p:cNvGrpSpPr/>
            <p:nvPr/>
          </p:nvGrpSpPr>
          <p:grpSpPr>
            <a:xfrm>
              <a:off x="6736036" y="1793072"/>
              <a:ext cx="470952" cy="470952"/>
              <a:chOff x="8455282" y="2074920"/>
              <a:chExt cx="1014958" cy="1014958"/>
            </a:xfrm>
          </p:grpSpPr>
          <p:sp>
            <p:nvSpPr>
              <p:cNvPr id="37" name="椭圆 36"/>
              <p:cNvSpPr/>
              <p:nvPr/>
            </p:nvSpPr>
            <p:spPr>
              <a:xfrm>
                <a:off x="8455282" y="2074920"/>
                <a:ext cx="1014958" cy="10149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itchFamily="34" charset="0"/>
                  <a:cs typeface="Arial" pitchFamily="34" charset="0"/>
                </a:endParaRPr>
              </a:p>
            </p:txBody>
          </p:sp>
          <p:sp>
            <p:nvSpPr>
              <p:cNvPr id="38" name="Freeform 67"/>
              <p:cNvSpPr>
                <a:spLocks noEditPoints="1"/>
              </p:cNvSpPr>
              <p:nvPr/>
            </p:nvSpPr>
            <p:spPr bwMode="auto">
              <a:xfrm>
                <a:off x="8675904" y="2301218"/>
                <a:ext cx="573713" cy="583548"/>
              </a:xfrm>
              <a:custGeom>
                <a:avLst/>
                <a:gdLst/>
                <a:ahLst/>
                <a:cxnLst>
                  <a:cxn ang="0">
                    <a:pos x="16100" y="7268"/>
                  </a:cxn>
                  <a:cxn ang="0">
                    <a:pos x="10856" y="8878"/>
                  </a:cxn>
                  <a:cxn ang="0">
                    <a:pos x="8878" y="8234"/>
                  </a:cxn>
                  <a:cxn ang="0">
                    <a:pos x="8418" y="0"/>
                  </a:cxn>
                  <a:cxn ang="0">
                    <a:pos x="7406" y="6394"/>
                  </a:cxn>
                  <a:cxn ang="0">
                    <a:pos x="6532" y="6302"/>
                  </a:cxn>
                  <a:cxn ang="0">
                    <a:pos x="4738" y="5566"/>
                  </a:cxn>
                  <a:cxn ang="0">
                    <a:pos x="3542" y="5337"/>
                  </a:cxn>
                  <a:cxn ang="0">
                    <a:pos x="2622" y="5566"/>
                  </a:cxn>
                  <a:cxn ang="0">
                    <a:pos x="1702" y="6348"/>
                  </a:cxn>
                  <a:cxn ang="0">
                    <a:pos x="2346" y="9844"/>
                  </a:cxn>
                  <a:cxn ang="0">
                    <a:pos x="2990" y="11270"/>
                  </a:cxn>
                  <a:cxn ang="0">
                    <a:pos x="3496" y="11730"/>
                  </a:cxn>
                  <a:cxn ang="0">
                    <a:pos x="5152" y="11822"/>
                  </a:cxn>
                  <a:cxn ang="0">
                    <a:pos x="5934" y="11638"/>
                  </a:cxn>
                  <a:cxn ang="0">
                    <a:pos x="6716" y="10396"/>
                  </a:cxn>
                  <a:cxn ang="0">
                    <a:pos x="7268" y="8188"/>
                  </a:cxn>
                  <a:cxn ang="0">
                    <a:pos x="3956" y="14168"/>
                  </a:cxn>
                  <a:cxn ang="0">
                    <a:pos x="4324" y="12374"/>
                  </a:cxn>
                  <a:cxn ang="0">
                    <a:pos x="5014" y="13110"/>
                  </a:cxn>
                  <a:cxn ang="0">
                    <a:pos x="8970" y="13616"/>
                  </a:cxn>
                  <a:cxn ang="0">
                    <a:pos x="0" y="13616"/>
                  </a:cxn>
                  <a:cxn ang="0">
                    <a:pos x="13156" y="5888"/>
                  </a:cxn>
                  <a:cxn ang="0">
                    <a:pos x="13432" y="5520"/>
                  </a:cxn>
                  <a:cxn ang="0">
                    <a:pos x="13432" y="4186"/>
                  </a:cxn>
                  <a:cxn ang="0">
                    <a:pos x="12420" y="2944"/>
                  </a:cxn>
                  <a:cxn ang="0">
                    <a:pos x="12052" y="2438"/>
                  </a:cxn>
                  <a:cxn ang="0">
                    <a:pos x="12006" y="1840"/>
                  </a:cxn>
                  <a:cxn ang="0">
                    <a:pos x="12190" y="1656"/>
                  </a:cxn>
                  <a:cxn ang="0">
                    <a:pos x="12374" y="2760"/>
                  </a:cxn>
                  <a:cxn ang="0">
                    <a:pos x="13340" y="1564"/>
                  </a:cxn>
                  <a:cxn ang="0">
                    <a:pos x="12696" y="1012"/>
                  </a:cxn>
                  <a:cxn ang="0">
                    <a:pos x="11684" y="1012"/>
                  </a:cxn>
                  <a:cxn ang="0">
                    <a:pos x="11132" y="1334"/>
                  </a:cxn>
                  <a:cxn ang="0">
                    <a:pos x="10948" y="1978"/>
                  </a:cxn>
                  <a:cxn ang="0">
                    <a:pos x="11040" y="2898"/>
                  </a:cxn>
                  <a:cxn ang="0">
                    <a:pos x="11914" y="3910"/>
                  </a:cxn>
                  <a:cxn ang="0">
                    <a:pos x="12374" y="4646"/>
                  </a:cxn>
                  <a:cxn ang="0">
                    <a:pos x="12282" y="5382"/>
                  </a:cxn>
                  <a:cxn ang="0">
                    <a:pos x="12052" y="5382"/>
                  </a:cxn>
                  <a:cxn ang="0">
                    <a:pos x="11960" y="5244"/>
                  </a:cxn>
                  <a:cxn ang="0">
                    <a:pos x="10948" y="5244"/>
                  </a:cxn>
                  <a:cxn ang="0">
                    <a:pos x="11132" y="5796"/>
                  </a:cxn>
                  <a:cxn ang="0">
                    <a:pos x="11684" y="6440"/>
                  </a:cxn>
                </a:cxnLst>
                <a:rect l="0" t="0" r="r" b="b"/>
                <a:pathLst>
                  <a:path w="16100" h="16376">
                    <a:moveTo>
                      <a:pt x="8418" y="0"/>
                    </a:moveTo>
                    <a:lnTo>
                      <a:pt x="16100" y="0"/>
                    </a:lnTo>
                    <a:lnTo>
                      <a:pt x="16100" y="7268"/>
                    </a:lnTo>
                    <a:lnTo>
                      <a:pt x="11362" y="7268"/>
                    </a:lnTo>
                    <a:lnTo>
                      <a:pt x="10396" y="8096"/>
                    </a:lnTo>
                    <a:lnTo>
                      <a:pt x="10856" y="8878"/>
                    </a:lnTo>
                    <a:lnTo>
                      <a:pt x="7866" y="9798"/>
                    </a:lnTo>
                    <a:lnTo>
                      <a:pt x="9752" y="8603"/>
                    </a:lnTo>
                    <a:lnTo>
                      <a:pt x="8878" y="8234"/>
                    </a:lnTo>
                    <a:lnTo>
                      <a:pt x="9752" y="7268"/>
                    </a:lnTo>
                    <a:lnTo>
                      <a:pt x="8418" y="7268"/>
                    </a:lnTo>
                    <a:lnTo>
                      <a:pt x="8418" y="0"/>
                    </a:lnTo>
                    <a:close/>
                    <a:moveTo>
                      <a:pt x="7268" y="8188"/>
                    </a:moveTo>
                    <a:lnTo>
                      <a:pt x="7682" y="6348"/>
                    </a:lnTo>
                    <a:lnTo>
                      <a:pt x="7406" y="6394"/>
                    </a:lnTo>
                    <a:lnTo>
                      <a:pt x="7084" y="6394"/>
                    </a:lnTo>
                    <a:lnTo>
                      <a:pt x="6578" y="7038"/>
                    </a:lnTo>
                    <a:lnTo>
                      <a:pt x="6532" y="6302"/>
                    </a:lnTo>
                    <a:lnTo>
                      <a:pt x="5934" y="6072"/>
                    </a:lnTo>
                    <a:lnTo>
                      <a:pt x="5336" y="5842"/>
                    </a:lnTo>
                    <a:lnTo>
                      <a:pt x="4738" y="5566"/>
                    </a:lnTo>
                    <a:lnTo>
                      <a:pt x="4140" y="5382"/>
                    </a:lnTo>
                    <a:lnTo>
                      <a:pt x="3864" y="5337"/>
                    </a:lnTo>
                    <a:lnTo>
                      <a:pt x="3542" y="5337"/>
                    </a:lnTo>
                    <a:lnTo>
                      <a:pt x="3266" y="5337"/>
                    </a:lnTo>
                    <a:lnTo>
                      <a:pt x="2944" y="5428"/>
                    </a:lnTo>
                    <a:lnTo>
                      <a:pt x="2622" y="5566"/>
                    </a:lnTo>
                    <a:lnTo>
                      <a:pt x="2346" y="5750"/>
                    </a:lnTo>
                    <a:lnTo>
                      <a:pt x="2025" y="5980"/>
                    </a:lnTo>
                    <a:lnTo>
                      <a:pt x="1702" y="6348"/>
                    </a:lnTo>
                    <a:lnTo>
                      <a:pt x="2070" y="8142"/>
                    </a:lnTo>
                    <a:lnTo>
                      <a:pt x="2162" y="9016"/>
                    </a:lnTo>
                    <a:lnTo>
                      <a:pt x="2346" y="9844"/>
                    </a:lnTo>
                    <a:lnTo>
                      <a:pt x="2484" y="10350"/>
                    </a:lnTo>
                    <a:lnTo>
                      <a:pt x="2714" y="10810"/>
                    </a:lnTo>
                    <a:lnTo>
                      <a:pt x="2990" y="11270"/>
                    </a:lnTo>
                    <a:lnTo>
                      <a:pt x="3312" y="11638"/>
                    </a:lnTo>
                    <a:lnTo>
                      <a:pt x="3404" y="11730"/>
                    </a:lnTo>
                    <a:lnTo>
                      <a:pt x="3496" y="11730"/>
                    </a:lnTo>
                    <a:lnTo>
                      <a:pt x="4048" y="11822"/>
                    </a:lnTo>
                    <a:lnTo>
                      <a:pt x="4600" y="11822"/>
                    </a:lnTo>
                    <a:lnTo>
                      <a:pt x="5152" y="11822"/>
                    </a:lnTo>
                    <a:lnTo>
                      <a:pt x="5750" y="11730"/>
                    </a:lnTo>
                    <a:lnTo>
                      <a:pt x="5842" y="11730"/>
                    </a:lnTo>
                    <a:lnTo>
                      <a:pt x="5934" y="11638"/>
                    </a:lnTo>
                    <a:lnTo>
                      <a:pt x="6210" y="11270"/>
                    </a:lnTo>
                    <a:lnTo>
                      <a:pt x="6486" y="10856"/>
                    </a:lnTo>
                    <a:lnTo>
                      <a:pt x="6716" y="10396"/>
                    </a:lnTo>
                    <a:lnTo>
                      <a:pt x="6946" y="9890"/>
                    </a:lnTo>
                    <a:lnTo>
                      <a:pt x="7130" y="9062"/>
                    </a:lnTo>
                    <a:lnTo>
                      <a:pt x="7268" y="8188"/>
                    </a:lnTo>
                    <a:close/>
                    <a:moveTo>
                      <a:pt x="0" y="13616"/>
                    </a:moveTo>
                    <a:lnTo>
                      <a:pt x="2576" y="12420"/>
                    </a:lnTo>
                    <a:lnTo>
                      <a:pt x="3956" y="14168"/>
                    </a:lnTo>
                    <a:lnTo>
                      <a:pt x="4278" y="13110"/>
                    </a:lnTo>
                    <a:lnTo>
                      <a:pt x="4048" y="12742"/>
                    </a:lnTo>
                    <a:lnTo>
                      <a:pt x="4324" y="12374"/>
                    </a:lnTo>
                    <a:lnTo>
                      <a:pt x="4968" y="12374"/>
                    </a:lnTo>
                    <a:lnTo>
                      <a:pt x="5290" y="12742"/>
                    </a:lnTo>
                    <a:lnTo>
                      <a:pt x="5014" y="13110"/>
                    </a:lnTo>
                    <a:lnTo>
                      <a:pt x="5336" y="14076"/>
                    </a:lnTo>
                    <a:lnTo>
                      <a:pt x="6670" y="12420"/>
                    </a:lnTo>
                    <a:lnTo>
                      <a:pt x="8970" y="13616"/>
                    </a:lnTo>
                    <a:lnTo>
                      <a:pt x="8970" y="16376"/>
                    </a:lnTo>
                    <a:lnTo>
                      <a:pt x="0" y="16376"/>
                    </a:lnTo>
                    <a:lnTo>
                      <a:pt x="0" y="13616"/>
                    </a:lnTo>
                    <a:close/>
                    <a:moveTo>
                      <a:pt x="12696" y="6118"/>
                    </a:moveTo>
                    <a:lnTo>
                      <a:pt x="13064" y="5980"/>
                    </a:lnTo>
                    <a:lnTo>
                      <a:pt x="13156" y="5888"/>
                    </a:lnTo>
                    <a:lnTo>
                      <a:pt x="13294" y="5796"/>
                    </a:lnTo>
                    <a:lnTo>
                      <a:pt x="13386" y="5658"/>
                    </a:lnTo>
                    <a:lnTo>
                      <a:pt x="13432" y="5520"/>
                    </a:lnTo>
                    <a:lnTo>
                      <a:pt x="13478" y="5152"/>
                    </a:lnTo>
                    <a:lnTo>
                      <a:pt x="13478" y="4509"/>
                    </a:lnTo>
                    <a:lnTo>
                      <a:pt x="13432" y="4186"/>
                    </a:lnTo>
                    <a:lnTo>
                      <a:pt x="13294" y="3956"/>
                    </a:lnTo>
                    <a:lnTo>
                      <a:pt x="13018" y="3588"/>
                    </a:lnTo>
                    <a:lnTo>
                      <a:pt x="12420" y="2944"/>
                    </a:lnTo>
                    <a:lnTo>
                      <a:pt x="12236" y="2760"/>
                    </a:lnTo>
                    <a:lnTo>
                      <a:pt x="12098" y="2576"/>
                    </a:lnTo>
                    <a:lnTo>
                      <a:pt x="12052" y="2438"/>
                    </a:lnTo>
                    <a:lnTo>
                      <a:pt x="12006" y="2300"/>
                    </a:lnTo>
                    <a:lnTo>
                      <a:pt x="12006" y="1932"/>
                    </a:lnTo>
                    <a:lnTo>
                      <a:pt x="12006" y="1840"/>
                    </a:lnTo>
                    <a:lnTo>
                      <a:pt x="12052" y="1748"/>
                    </a:lnTo>
                    <a:lnTo>
                      <a:pt x="12098" y="1656"/>
                    </a:lnTo>
                    <a:lnTo>
                      <a:pt x="12190" y="1656"/>
                    </a:lnTo>
                    <a:lnTo>
                      <a:pt x="12328" y="1702"/>
                    </a:lnTo>
                    <a:lnTo>
                      <a:pt x="12374" y="1794"/>
                    </a:lnTo>
                    <a:lnTo>
                      <a:pt x="12374" y="2760"/>
                    </a:lnTo>
                    <a:lnTo>
                      <a:pt x="13386" y="2760"/>
                    </a:lnTo>
                    <a:lnTo>
                      <a:pt x="13386" y="1886"/>
                    </a:lnTo>
                    <a:lnTo>
                      <a:pt x="13340" y="1564"/>
                    </a:lnTo>
                    <a:lnTo>
                      <a:pt x="13202" y="1288"/>
                    </a:lnTo>
                    <a:lnTo>
                      <a:pt x="13018" y="1150"/>
                    </a:lnTo>
                    <a:lnTo>
                      <a:pt x="12696" y="1012"/>
                    </a:lnTo>
                    <a:lnTo>
                      <a:pt x="12696" y="644"/>
                    </a:lnTo>
                    <a:lnTo>
                      <a:pt x="11684" y="644"/>
                    </a:lnTo>
                    <a:lnTo>
                      <a:pt x="11684" y="1012"/>
                    </a:lnTo>
                    <a:lnTo>
                      <a:pt x="11362" y="1150"/>
                    </a:lnTo>
                    <a:lnTo>
                      <a:pt x="11224" y="1243"/>
                    </a:lnTo>
                    <a:lnTo>
                      <a:pt x="11132" y="1334"/>
                    </a:lnTo>
                    <a:lnTo>
                      <a:pt x="11040" y="1472"/>
                    </a:lnTo>
                    <a:lnTo>
                      <a:pt x="10994" y="1610"/>
                    </a:lnTo>
                    <a:lnTo>
                      <a:pt x="10948" y="1978"/>
                    </a:lnTo>
                    <a:lnTo>
                      <a:pt x="10948" y="2530"/>
                    </a:lnTo>
                    <a:lnTo>
                      <a:pt x="10948" y="2714"/>
                    </a:lnTo>
                    <a:lnTo>
                      <a:pt x="11040" y="2898"/>
                    </a:lnTo>
                    <a:lnTo>
                      <a:pt x="11132" y="3082"/>
                    </a:lnTo>
                    <a:lnTo>
                      <a:pt x="11316" y="3312"/>
                    </a:lnTo>
                    <a:lnTo>
                      <a:pt x="11914" y="3910"/>
                    </a:lnTo>
                    <a:lnTo>
                      <a:pt x="12190" y="4232"/>
                    </a:lnTo>
                    <a:lnTo>
                      <a:pt x="12328" y="4462"/>
                    </a:lnTo>
                    <a:lnTo>
                      <a:pt x="12374" y="4646"/>
                    </a:lnTo>
                    <a:lnTo>
                      <a:pt x="12374" y="5244"/>
                    </a:lnTo>
                    <a:lnTo>
                      <a:pt x="12328" y="5337"/>
                    </a:lnTo>
                    <a:lnTo>
                      <a:pt x="12282" y="5382"/>
                    </a:lnTo>
                    <a:lnTo>
                      <a:pt x="12236" y="5382"/>
                    </a:lnTo>
                    <a:lnTo>
                      <a:pt x="12144" y="5428"/>
                    </a:lnTo>
                    <a:lnTo>
                      <a:pt x="12052" y="5382"/>
                    </a:lnTo>
                    <a:lnTo>
                      <a:pt x="12006" y="5382"/>
                    </a:lnTo>
                    <a:lnTo>
                      <a:pt x="11960" y="5337"/>
                    </a:lnTo>
                    <a:lnTo>
                      <a:pt x="11960" y="5244"/>
                    </a:lnTo>
                    <a:lnTo>
                      <a:pt x="11960" y="4048"/>
                    </a:lnTo>
                    <a:lnTo>
                      <a:pt x="10948" y="4048"/>
                    </a:lnTo>
                    <a:lnTo>
                      <a:pt x="10948" y="5244"/>
                    </a:lnTo>
                    <a:lnTo>
                      <a:pt x="10994" y="5520"/>
                    </a:lnTo>
                    <a:lnTo>
                      <a:pt x="11040" y="5658"/>
                    </a:lnTo>
                    <a:lnTo>
                      <a:pt x="11132" y="5796"/>
                    </a:lnTo>
                    <a:lnTo>
                      <a:pt x="11362" y="5980"/>
                    </a:lnTo>
                    <a:lnTo>
                      <a:pt x="11684" y="6118"/>
                    </a:lnTo>
                    <a:lnTo>
                      <a:pt x="11684" y="6440"/>
                    </a:lnTo>
                    <a:lnTo>
                      <a:pt x="12696" y="6440"/>
                    </a:lnTo>
                    <a:lnTo>
                      <a:pt x="12696" y="611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dirty="0">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274320" y="91440"/>
            <a:ext cx="10058400" cy="822960"/>
          </a:xfrm>
        </p:spPr>
        <p:txBody>
          <a:bodyPr/>
          <a:lstStyle/>
          <a:p>
            <a:pPr algn="l">
              <a:defRPr/>
            </a:pPr>
            <a:r>
              <a:rPr lang="en-US" altLang="zh-CN" sz="2800" dirty="0">
                <a:solidFill>
                  <a:srgbClr val="C00000"/>
                </a:solidFill>
                <a:latin typeface="Arial" pitchFamily="34" charset="0"/>
                <a:cs typeface="Arial" pitchFamily="34" charset="0"/>
              </a:rPr>
              <a:t>ICT is a major and high-potential sector of the </a:t>
            </a:r>
            <a:r>
              <a:rPr lang="en-US" altLang="zh-CN" sz="2800" dirty="0" smtClean="0">
                <a:solidFill>
                  <a:srgbClr val="C00000"/>
                </a:solidFill>
                <a:latin typeface="Arial" pitchFamily="34" charset="0"/>
                <a:cs typeface="Arial" pitchFamily="34" charset="0"/>
              </a:rPr>
              <a:t>economy</a:t>
            </a:r>
            <a:endParaRPr lang="zh-CN" altLang="en-US" sz="2800" dirty="0">
              <a:solidFill>
                <a:srgbClr val="C00000"/>
              </a:solidFill>
              <a:latin typeface="Arial" pitchFamily="34" charset="0"/>
              <a:cs typeface="Arial" pitchFamily="34" charset="0"/>
            </a:endParaRPr>
          </a:p>
        </p:txBody>
      </p:sp>
      <p:grpSp>
        <p:nvGrpSpPr>
          <p:cNvPr id="2" name="组合 6"/>
          <p:cNvGrpSpPr/>
          <p:nvPr/>
        </p:nvGrpSpPr>
        <p:grpSpPr>
          <a:xfrm>
            <a:off x="1617873" y="1322593"/>
            <a:ext cx="9244959" cy="1251095"/>
            <a:chOff x="1853626" y="979306"/>
            <a:chExt cx="9324733" cy="3675757"/>
          </a:xfrm>
        </p:grpSpPr>
        <p:sp>
          <p:nvSpPr>
            <p:cNvPr id="68" name="椭圆 67"/>
            <p:cNvSpPr/>
            <p:nvPr/>
          </p:nvSpPr>
          <p:spPr bwMode="auto">
            <a:xfrm>
              <a:off x="5589056" y="1035284"/>
              <a:ext cx="1844581" cy="3565895"/>
            </a:xfrm>
            <a:prstGeom prst="ellipse">
              <a:avLst/>
            </a:prstGeom>
            <a:solidFill>
              <a:srgbClr val="0070C0"/>
            </a:solidFill>
            <a:ln w="3175">
              <a:noFill/>
              <a:miter lim="800000"/>
              <a:headEnd/>
              <a:tailEnd/>
            </a:ln>
            <a:effectLst/>
          </p:spPr>
          <p:txBody>
            <a:bodyPr lIns="0" tIns="0" rIns="0" bIns="0" anchor="ctr"/>
            <a:lstStyle/>
            <a:p>
              <a:pPr algn="ctr" defTabSz="1058452">
                <a:defRPr/>
              </a:pPr>
              <a:r>
                <a:rPr lang="en-US" altLang="zh-CN" b="1" dirty="0">
                  <a:solidFill>
                    <a:schemeClr val="bg1"/>
                  </a:solidFill>
                  <a:latin typeface="Arial" pitchFamily="34" charset="0"/>
                  <a:cs typeface="Arial" pitchFamily="34" charset="0"/>
                </a:rPr>
                <a:t>High-value-added</a:t>
              </a:r>
            </a:p>
          </p:txBody>
        </p:sp>
        <p:sp>
          <p:nvSpPr>
            <p:cNvPr id="70" name="椭圆 69"/>
            <p:cNvSpPr/>
            <p:nvPr/>
          </p:nvSpPr>
          <p:spPr bwMode="auto">
            <a:xfrm>
              <a:off x="1853626" y="1089168"/>
              <a:ext cx="1844580" cy="3565895"/>
            </a:xfrm>
            <a:prstGeom prst="ellipse">
              <a:avLst/>
            </a:prstGeom>
            <a:solidFill>
              <a:srgbClr val="00B050"/>
            </a:solidFill>
            <a:ln w="3175">
              <a:noFill/>
              <a:miter lim="800000"/>
              <a:headEnd/>
              <a:tailEnd/>
            </a:ln>
            <a:effectLst/>
          </p:spPr>
          <p:txBody>
            <a:bodyPr lIns="0" tIns="0" rIns="0" bIns="0" anchor="ctr"/>
            <a:lstStyle/>
            <a:p>
              <a:pPr algn="ctr" defTabSz="1058452">
                <a:defRPr/>
              </a:pPr>
              <a:r>
                <a:rPr lang="en-US" altLang="zh-CN" sz="2000" b="1" dirty="0">
                  <a:solidFill>
                    <a:schemeClr val="bg1"/>
                  </a:solidFill>
                  <a:latin typeface="Arial" pitchFamily="34" charset="0"/>
                  <a:cs typeface="Arial" pitchFamily="34" charset="0"/>
                </a:rPr>
                <a:t>High-growth</a:t>
              </a:r>
            </a:p>
          </p:txBody>
        </p:sp>
        <p:sp>
          <p:nvSpPr>
            <p:cNvPr id="74" name="椭圆 73"/>
            <p:cNvSpPr/>
            <p:nvPr/>
          </p:nvSpPr>
          <p:spPr bwMode="auto">
            <a:xfrm>
              <a:off x="9333778" y="979306"/>
              <a:ext cx="1844581" cy="3565895"/>
            </a:xfrm>
            <a:prstGeom prst="ellipse">
              <a:avLst/>
            </a:prstGeom>
            <a:solidFill>
              <a:srgbClr val="FFC000"/>
            </a:solidFill>
            <a:ln w="3175">
              <a:noFill/>
              <a:miter lim="800000"/>
              <a:headEnd/>
              <a:tailEnd/>
            </a:ln>
            <a:effectLst/>
          </p:spPr>
          <p:txBody>
            <a:bodyPr lIns="0" tIns="0" rIns="0" bIns="0" anchor="ctr"/>
            <a:lstStyle/>
            <a:p>
              <a:pPr algn="ctr" defTabSz="1058452">
                <a:defRPr/>
              </a:pPr>
              <a:r>
                <a:rPr lang="en-US" altLang="zh-CN" b="1" dirty="0" smtClean="0">
                  <a:solidFill>
                    <a:schemeClr val="bg1"/>
                  </a:solidFill>
                  <a:effectLst>
                    <a:outerShdw blurRad="50800" dist="38100" algn="l" rotWithShape="0">
                      <a:prstClr val="black">
                        <a:alpha val="40000"/>
                      </a:prstClr>
                    </a:outerShdw>
                  </a:effectLst>
                  <a:latin typeface="Arial" pitchFamily="34" charset="0"/>
                  <a:cs typeface="Arial" pitchFamily="34" charset="0"/>
                </a:rPr>
                <a:t>Highly competitive</a:t>
              </a:r>
              <a:endParaRPr lang="en-US" altLang="zh-CN" b="1" dirty="0">
                <a:solidFill>
                  <a:schemeClr val="bg1"/>
                </a:solidFill>
                <a:effectLst>
                  <a:outerShdw blurRad="50800" dist="38100" algn="l" rotWithShape="0">
                    <a:prstClr val="black">
                      <a:alpha val="40000"/>
                    </a:prstClr>
                  </a:outerShdw>
                </a:effectLst>
                <a:latin typeface="Arial" pitchFamily="34" charset="0"/>
                <a:cs typeface="Arial" pitchFamily="34" charset="0"/>
              </a:endParaRPr>
            </a:p>
          </p:txBody>
        </p:sp>
      </p:grpSp>
      <p:sp>
        <p:nvSpPr>
          <p:cNvPr id="83" name="Rounded Rectangle 25"/>
          <p:cNvSpPr/>
          <p:nvPr/>
        </p:nvSpPr>
        <p:spPr bwMode="auto">
          <a:xfrm>
            <a:off x="397862" y="2884710"/>
            <a:ext cx="11399449" cy="3110226"/>
          </a:xfrm>
          <a:prstGeom prst="roundRect">
            <a:avLst>
              <a:gd name="adj" fmla="val 5881"/>
            </a:avLst>
          </a:prstGeom>
          <a:noFill/>
          <a:ln w="12700">
            <a:solidFill>
              <a:srgbClr val="00B050"/>
            </a:solidFill>
            <a:round/>
            <a:headEnd/>
            <a:tailEnd/>
          </a:ln>
          <a:extLst/>
        </p:spPr>
        <p:txBody>
          <a:bodyPr lIns="120966" tIns="60483" rIns="120966" bIns="60483"/>
          <a:lstStyle/>
          <a:p>
            <a:endParaRPr lang="en-US" dirty="0">
              <a:latin typeface="Arial" pitchFamily="34" charset="0"/>
              <a:cs typeface="Arial" pitchFamily="34" charset="0"/>
            </a:endParaRPr>
          </a:p>
        </p:txBody>
      </p:sp>
      <p:sp>
        <p:nvSpPr>
          <p:cNvPr id="85" name="TextBox 84"/>
          <p:cNvSpPr txBox="1"/>
          <p:nvPr/>
        </p:nvSpPr>
        <p:spPr>
          <a:xfrm>
            <a:off x="573278" y="2986282"/>
            <a:ext cx="3373470" cy="2374030"/>
          </a:xfrm>
          <a:prstGeom prst="rect">
            <a:avLst/>
          </a:prstGeom>
          <a:noFill/>
        </p:spPr>
        <p:txBody>
          <a:bodyPr wrap="square" lIns="120949" tIns="60475" rIns="120949" bIns="60475">
            <a:spAutoFit/>
          </a:bodyPr>
          <a:lstStyle/>
          <a:p>
            <a:pPr marL="453622" indent="-453622">
              <a:spcBef>
                <a:spcPts val="1587"/>
              </a:spcBef>
              <a:buSzPct val="100000"/>
              <a:buFont typeface="Wingdings" pitchFamily="2" charset="2"/>
              <a:buChar char="l"/>
              <a:defRPr/>
            </a:pPr>
            <a:r>
              <a:rPr lang="en-US" altLang="zh-CN" sz="1900" dirty="0">
                <a:solidFill>
                  <a:srgbClr val="5F5F5F"/>
                </a:solidFill>
                <a:latin typeface="Arial" pitchFamily="34" charset="0"/>
                <a:ea typeface="微软雅黑" pitchFamily="34" charset="-122"/>
                <a:cs typeface="Arial" pitchFamily="34" charset="0"/>
              </a:rPr>
              <a:t>ICT as a proportion of GDP:</a:t>
            </a:r>
            <a:r>
              <a:rPr lang="en-US" altLang="zh-CN" sz="1900" dirty="0">
                <a:solidFill>
                  <a:schemeClr val="tx1">
                    <a:lumMod val="85000"/>
                    <a:lumOff val="15000"/>
                  </a:schemeClr>
                </a:solidFill>
                <a:latin typeface="Arial" pitchFamily="34" charset="0"/>
                <a:ea typeface="微软雅黑" pitchFamily="34" charset="-122"/>
                <a:cs typeface="Arial" pitchFamily="34" charset="0"/>
              </a:rPr>
              <a:t> </a:t>
            </a:r>
            <a:r>
              <a:rPr lang="en-US" altLang="zh-CN" sz="1900" b="1" dirty="0">
                <a:solidFill>
                  <a:srgbClr val="00B050"/>
                </a:solidFill>
                <a:latin typeface="Arial" pitchFamily="34" charset="0"/>
                <a:ea typeface="微软雅黑" pitchFamily="34" charset="-122"/>
                <a:cs typeface="Arial" pitchFamily="34" charset="0"/>
              </a:rPr>
              <a:t>6.4 % to 9</a:t>
            </a:r>
            <a:r>
              <a:rPr lang="en-US" altLang="zh-CN" sz="1900" b="1" dirty="0" smtClean="0">
                <a:solidFill>
                  <a:srgbClr val="00B050"/>
                </a:solidFill>
                <a:latin typeface="Arial" pitchFamily="34" charset="0"/>
                <a:ea typeface="微软雅黑" pitchFamily="34" charset="-122"/>
                <a:cs typeface="Arial" pitchFamily="34" charset="0"/>
              </a:rPr>
              <a:t>%</a:t>
            </a:r>
            <a:endParaRPr lang="en-US" altLang="zh-CN" sz="1900" b="1" dirty="0">
              <a:solidFill>
                <a:srgbClr val="00B050"/>
              </a:solidFill>
              <a:latin typeface="Arial" pitchFamily="34" charset="0"/>
              <a:ea typeface="微软雅黑" pitchFamily="34" charset="-122"/>
              <a:cs typeface="Arial" pitchFamily="34" charset="0"/>
            </a:endParaRPr>
          </a:p>
          <a:p>
            <a:pPr marL="453622" indent="-453622">
              <a:spcBef>
                <a:spcPts val="1587"/>
              </a:spcBef>
              <a:buSzPct val="100000"/>
              <a:buFont typeface="Wingdings" pitchFamily="2" charset="2"/>
              <a:buChar char="l"/>
              <a:defRPr/>
            </a:pPr>
            <a:r>
              <a:rPr lang="en-US" altLang="zh-CN" sz="1900" dirty="0">
                <a:solidFill>
                  <a:srgbClr val="5F5F5F"/>
                </a:solidFill>
                <a:latin typeface="Arial" pitchFamily="34" charset="0"/>
                <a:ea typeface="微软雅黑" pitchFamily="34" charset="-122"/>
                <a:cs typeface="Arial" pitchFamily="34" charset="0"/>
              </a:rPr>
              <a:t>The global</a:t>
            </a:r>
            <a:r>
              <a:rPr lang="en-US" altLang="zh-CN" sz="1900" dirty="0">
                <a:solidFill>
                  <a:schemeClr val="tx1">
                    <a:lumMod val="85000"/>
                    <a:lumOff val="15000"/>
                  </a:schemeClr>
                </a:solidFill>
                <a:latin typeface="Arial" pitchFamily="34" charset="0"/>
                <a:ea typeface="微软雅黑" pitchFamily="34" charset="-122"/>
                <a:cs typeface="Arial" pitchFamily="34" charset="0"/>
              </a:rPr>
              <a:t> </a:t>
            </a:r>
            <a:r>
              <a:rPr lang="en-US" altLang="zh-CN" sz="1900" b="1" dirty="0">
                <a:solidFill>
                  <a:srgbClr val="00B050"/>
                </a:solidFill>
                <a:latin typeface="Arial" pitchFamily="34" charset="0"/>
                <a:ea typeface="微软雅黑" pitchFamily="34" charset="-122"/>
                <a:cs typeface="Arial" pitchFamily="34" charset="0"/>
              </a:rPr>
              <a:t>ICT industry is growing at 2.6%</a:t>
            </a:r>
            <a:r>
              <a:rPr lang="en-US" altLang="zh-CN" sz="1900" dirty="0">
                <a:solidFill>
                  <a:schemeClr val="tx1">
                    <a:lumMod val="85000"/>
                    <a:lumOff val="15000"/>
                  </a:schemeClr>
                </a:solidFill>
                <a:latin typeface="Arial" pitchFamily="34" charset="0"/>
                <a:ea typeface="微软雅黑" pitchFamily="34" charset="-122"/>
                <a:cs typeface="Arial" pitchFamily="34" charset="0"/>
              </a:rPr>
              <a:t>, </a:t>
            </a:r>
            <a:r>
              <a:rPr lang="en-US" altLang="zh-CN" sz="1900" dirty="0">
                <a:solidFill>
                  <a:srgbClr val="5F5F5F"/>
                </a:solidFill>
                <a:latin typeface="Arial" pitchFamily="34" charset="0"/>
                <a:ea typeface="微软雅黑" pitchFamily="34" charset="-122"/>
                <a:cs typeface="Arial" pitchFamily="34" charset="0"/>
              </a:rPr>
              <a:t>faster than the 2.4% average growth rate for world GDP</a:t>
            </a:r>
          </a:p>
        </p:txBody>
      </p:sp>
      <p:sp>
        <p:nvSpPr>
          <p:cNvPr id="86" name="矩形 85"/>
          <p:cNvSpPr/>
          <p:nvPr/>
        </p:nvSpPr>
        <p:spPr>
          <a:xfrm>
            <a:off x="8048788" y="3115496"/>
            <a:ext cx="3592645" cy="2666434"/>
          </a:xfrm>
          <a:prstGeom prst="rect">
            <a:avLst/>
          </a:prstGeom>
        </p:spPr>
        <p:txBody>
          <a:bodyPr wrap="square" lIns="120966" tIns="60483" rIns="120966" bIns="60483">
            <a:spAutoFit/>
          </a:bodyPr>
          <a:lstStyle/>
          <a:p>
            <a:pPr marL="453622" indent="-453622" defTabSz="1612866">
              <a:spcBef>
                <a:spcPts val="1587"/>
              </a:spcBef>
              <a:buSzPct val="100000"/>
              <a:buFont typeface="Wingdings" pitchFamily="2" charset="2"/>
              <a:buChar char="l"/>
              <a:defRPr/>
            </a:pPr>
            <a:r>
              <a:rPr lang="en-US" altLang="zh-CN" sz="1900" dirty="0" smtClean="0">
                <a:solidFill>
                  <a:srgbClr val="5F5F5F"/>
                </a:solidFill>
                <a:latin typeface="Arial" pitchFamily="34" charset="0"/>
                <a:ea typeface="微软雅黑" pitchFamily="34" charset="-122"/>
                <a:cs typeface="Arial" pitchFamily="34" charset="0"/>
              </a:rPr>
              <a:t>Revenue CAGR and profit CAGR of Fortune Global 500 companies in 2015: –</a:t>
            </a:r>
            <a:r>
              <a:rPr lang="en-US" altLang="zh-CN" sz="1900" b="1" dirty="0" smtClean="0">
                <a:solidFill>
                  <a:srgbClr val="FFC000"/>
                </a:solidFill>
                <a:latin typeface="Arial" pitchFamily="34" charset="0"/>
                <a:ea typeface="微软雅黑" pitchFamily="34" charset="-122"/>
                <a:cs typeface="Arial" pitchFamily="34" charset="0"/>
              </a:rPr>
              <a:t>11.5% and –11.3%.</a:t>
            </a:r>
          </a:p>
          <a:p>
            <a:pPr marL="453622" indent="-453622" defTabSz="1612866">
              <a:spcBef>
                <a:spcPts val="1587"/>
              </a:spcBef>
              <a:buSzPct val="100000"/>
              <a:buFont typeface="Wingdings" pitchFamily="2" charset="2"/>
              <a:buChar char="l"/>
              <a:defRPr/>
            </a:pPr>
            <a:r>
              <a:rPr lang="en-US" altLang="zh-CN" sz="1900" dirty="0" smtClean="0">
                <a:solidFill>
                  <a:srgbClr val="5F5F5F"/>
                </a:solidFill>
                <a:latin typeface="Arial" pitchFamily="34" charset="0"/>
                <a:ea typeface="微软雅黑" pitchFamily="34" charset="-122"/>
                <a:cs typeface="Arial" pitchFamily="34" charset="0"/>
              </a:rPr>
              <a:t>Profit CAGR for Siemens, Bosch, and DT: </a:t>
            </a:r>
            <a:r>
              <a:rPr lang="en-US" altLang="zh-CN" sz="1900" b="1" dirty="0" smtClean="0">
                <a:solidFill>
                  <a:srgbClr val="FFC000"/>
                </a:solidFill>
                <a:latin typeface="Arial" pitchFamily="34" charset="0"/>
                <a:ea typeface="微软雅黑" pitchFamily="34" charset="-122"/>
                <a:cs typeface="Arial" pitchFamily="34" charset="0"/>
              </a:rPr>
              <a:t>48%, 143%, 192%</a:t>
            </a:r>
          </a:p>
        </p:txBody>
      </p:sp>
      <p:cxnSp>
        <p:nvCxnSpPr>
          <p:cNvPr id="89" name="直接连接符 88"/>
          <p:cNvCxnSpPr/>
          <p:nvPr/>
        </p:nvCxnSpPr>
        <p:spPr>
          <a:xfrm rot="5400000">
            <a:off x="3102661" y="4395010"/>
            <a:ext cx="2563158" cy="14649"/>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5400000">
            <a:off x="6621010" y="4379123"/>
            <a:ext cx="2594933" cy="14649"/>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484457" y="3040222"/>
            <a:ext cx="3333801" cy="2958805"/>
          </a:xfrm>
          <a:prstGeom prst="rect">
            <a:avLst/>
          </a:prstGeom>
          <a:noFill/>
        </p:spPr>
        <p:txBody>
          <a:bodyPr wrap="square" lIns="120949" tIns="60475" rIns="120949" bIns="60475">
            <a:spAutoFit/>
          </a:bodyPr>
          <a:lstStyle/>
          <a:p>
            <a:pPr marL="453622" indent="-453622">
              <a:spcBef>
                <a:spcPts val="1587"/>
              </a:spcBef>
              <a:buSzPct val="100000"/>
              <a:buFont typeface="Wingdings" pitchFamily="2" charset="2"/>
              <a:buChar char="l"/>
              <a:defRPr/>
            </a:pPr>
            <a:r>
              <a:rPr lang="en-US" altLang="zh-CN" sz="1900" dirty="0" smtClean="0">
                <a:solidFill>
                  <a:srgbClr val="5F5F5F"/>
                </a:solidFill>
                <a:latin typeface="Arial" pitchFamily="34" charset="0"/>
                <a:ea typeface="微软雅黑" pitchFamily="34" charset="-122"/>
                <a:cs typeface="Arial" pitchFamily="34" charset="0"/>
              </a:rPr>
              <a:t>A</a:t>
            </a:r>
            <a:r>
              <a:rPr lang="en-US" altLang="zh-CN" sz="1900" dirty="0" smtClean="0">
                <a:solidFill>
                  <a:schemeClr val="tx1">
                    <a:lumMod val="75000"/>
                    <a:lumOff val="25000"/>
                  </a:schemeClr>
                </a:solidFill>
                <a:latin typeface="Arial" pitchFamily="34" charset="0"/>
                <a:ea typeface="微软雅黑" pitchFamily="34" charset="-122"/>
                <a:cs typeface="Arial" pitchFamily="34" charset="0"/>
              </a:rPr>
              <a:t> </a:t>
            </a:r>
            <a:r>
              <a:rPr lang="en-US" altLang="zh-CN" sz="1900" b="1" dirty="0" smtClean="0">
                <a:solidFill>
                  <a:srgbClr val="0070C0"/>
                </a:solidFill>
                <a:latin typeface="Arial" pitchFamily="34" charset="0"/>
                <a:ea typeface="微软雅黑" pitchFamily="34" charset="-122"/>
                <a:cs typeface="Arial" pitchFamily="34" charset="0"/>
              </a:rPr>
              <a:t>20</a:t>
            </a:r>
            <a:r>
              <a:rPr lang="en-US" altLang="zh-CN" sz="1900" b="1" dirty="0" smtClean="0">
                <a:solidFill>
                  <a:srgbClr val="5F5F5F"/>
                </a:solidFill>
                <a:latin typeface="Arial" pitchFamily="34" charset="0"/>
                <a:ea typeface="微软雅黑" pitchFamily="34" charset="-122"/>
                <a:cs typeface="Arial" pitchFamily="34" charset="0"/>
              </a:rPr>
              <a:t>%</a:t>
            </a:r>
            <a:r>
              <a:rPr lang="en-US" altLang="zh-CN" sz="1900" dirty="0" smtClean="0">
                <a:solidFill>
                  <a:srgbClr val="5F5F5F"/>
                </a:solidFill>
                <a:latin typeface="Arial" pitchFamily="34" charset="0"/>
                <a:ea typeface="微软雅黑" pitchFamily="34" charset="-122"/>
                <a:cs typeface="Arial" pitchFamily="34" charset="0"/>
              </a:rPr>
              <a:t> increase </a:t>
            </a:r>
            <a:r>
              <a:rPr lang="en-US" altLang="zh-CN" sz="1900" b="1" dirty="0" smtClean="0">
                <a:solidFill>
                  <a:srgbClr val="0070C0"/>
                </a:solidFill>
                <a:latin typeface="Arial" pitchFamily="34" charset="0"/>
                <a:ea typeface="微软雅黑" pitchFamily="34" charset="-122"/>
                <a:cs typeface="Arial" pitchFamily="34" charset="0"/>
              </a:rPr>
              <a:t>in ICT</a:t>
            </a:r>
            <a:r>
              <a:rPr lang="en-US" altLang="zh-CN" sz="1900" b="1" dirty="0" smtClean="0">
                <a:solidFill>
                  <a:srgbClr val="5F5F5F"/>
                </a:solidFill>
                <a:latin typeface="Arial" pitchFamily="34" charset="0"/>
                <a:ea typeface="微软雅黑" pitchFamily="34" charset="-122"/>
                <a:cs typeface="Arial" pitchFamily="34" charset="0"/>
              </a:rPr>
              <a:t> </a:t>
            </a:r>
            <a:r>
              <a:rPr lang="en-US" altLang="zh-CN" sz="1900" dirty="0" smtClean="0">
                <a:solidFill>
                  <a:srgbClr val="5F5F5F"/>
                </a:solidFill>
                <a:latin typeface="Arial" pitchFamily="34" charset="0"/>
                <a:ea typeface="微软雅黑" pitchFamily="34" charset="-122"/>
                <a:cs typeface="Arial" pitchFamily="34" charset="0"/>
              </a:rPr>
              <a:t>investment can accelerate </a:t>
            </a:r>
            <a:r>
              <a:rPr lang="en-US" altLang="zh-CN" sz="1900" b="1" dirty="0" smtClean="0">
                <a:solidFill>
                  <a:srgbClr val="0070C0"/>
                </a:solidFill>
                <a:latin typeface="Arial" pitchFamily="34" charset="0"/>
                <a:ea typeface="微软雅黑" pitchFamily="34" charset="-122"/>
                <a:cs typeface="Arial" pitchFamily="34" charset="0"/>
              </a:rPr>
              <a:t>GDP growth by 1%</a:t>
            </a:r>
            <a:r>
              <a:rPr lang="en-US" altLang="zh-CN" sz="1900" dirty="0" smtClean="0">
                <a:solidFill>
                  <a:schemeClr val="tx1">
                    <a:lumMod val="85000"/>
                    <a:lumOff val="15000"/>
                  </a:schemeClr>
                </a:solidFill>
                <a:latin typeface="Arial" pitchFamily="34" charset="0"/>
                <a:ea typeface="微软雅黑" pitchFamily="34" charset="-122"/>
                <a:cs typeface="Arial" pitchFamily="34" charset="0"/>
              </a:rPr>
              <a:t>. </a:t>
            </a:r>
          </a:p>
          <a:p>
            <a:pPr marL="453622" indent="-453622">
              <a:spcBef>
                <a:spcPts val="1587"/>
              </a:spcBef>
              <a:buSzPct val="100000"/>
              <a:buFont typeface="Wingdings" pitchFamily="2" charset="2"/>
              <a:buChar char="l"/>
              <a:defRPr/>
            </a:pPr>
            <a:r>
              <a:rPr lang="en-US" altLang="zh-CN" sz="1900" dirty="0" smtClean="0">
                <a:solidFill>
                  <a:srgbClr val="5F5F5F"/>
                </a:solidFill>
                <a:latin typeface="Arial" pitchFamily="34" charset="0"/>
                <a:ea typeface="微软雅黑" pitchFamily="34" charset="-122"/>
                <a:cs typeface="Arial" pitchFamily="34" charset="0"/>
              </a:rPr>
              <a:t>Every </a:t>
            </a:r>
            <a:r>
              <a:rPr lang="en-US" altLang="zh-CN" sz="1900" dirty="0">
                <a:solidFill>
                  <a:srgbClr val="5F5F5F"/>
                </a:solidFill>
                <a:latin typeface="Arial" pitchFamily="34" charset="0"/>
                <a:ea typeface="微软雅黑" pitchFamily="34" charset="-122"/>
                <a:cs typeface="Arial" pitchFamily="34" charset="0"/>
              </a:rPr>
              <a:t>dollar invested in ICT infrastructure generates additional value of US$1.4.</a:t>
            </a:r>
          </a:p>
          <a:p>
            <a:pPr algn="ctr" defTabSz="1612866" fontAlgn="auto">
              <a:spcBef>
                <a:spcPts val="0"/>
              </a:spcBef>
              <a:spcAft>
                <a:spcPts val="0"/>
              </a:spcAft>
              <a:defRPr/>
            </a:pPr>
            <a:endParaRPr lang="en-US" altLang="zh-CN" sz="1900" b="1" kern="0" dirty="0">
              <a:solidFill>
                <a:schemeClr val="tx1">
                  <a:lumMod val="75000"/>
                  <a:lumOff val="25000"/>
                </a:schemeClr>
              </a:solidFill>
              <a:latin typeface="Arial" pitchFamily="34" charset="0"/>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274319" y="91440"/>
            <a:ext cx="11467074" cy="1077194"/>
          </a:xfrm>
        </p:spPr>
        <p:txBody>
          <a:bodyPr/>
          <a:lstStyle/>
          <a:p>
            <a:pPr algn="l">
              <a:defRPr/>
            </a:pPr>
            <a:r>
              <a:rPr lang="en-US" altLang="zh-CN" dirty="0">
                <a:solidFill>
                  <a:srgbClr val="C00000"/>
                </a:solidFill>
                <a:latin typeface="Arial" pitchFamily="34" charset="0"/>
                <a:cs typeface="Arial" pitchFamily="34" charset="0"/>
              </a:rPr>
              <a:t>ICT boosts efficiency and drives </a:t>
            </a:r>
            <a:r>
              <a:rPr lang="en-US" altLang="zh-CN" dirty="0" smtClean="0">
                <a:solidFill>
                  <a:srgbClr val="C00000"/>
                </a:solidFill>
                <a:latin typeface="Arial" pitchFamily="34" charset="0"/>
                <a:cs typeface="Arial" pitchFamily="34" charset="0"/>
              </a:rPr>
              <a:t>industry transformation</a:t>
            </a:r>
            <a:endParaRPr lang="zh-CN" altLang="en-US" dirty="0">
              <a:solidFill>
                <a:srgbClr val="C00000"/>
              </a:solidFill>
              <a:latin typeface="Arial" pitchFamily="34" charset="0"/>
              <a:cs typeface="Arial" pitchFamily="34" charset="0"/>
            </a:endParaRPr>
          </a:p>
        </p:txBody>
      </p:sp>
      <p:sp>
        <p:nvSpPr>
          <p:cNvPr id="13" name="TextBox 18"/>
          <p:cNvSpPr txBox="1">
            <a:spLocks noChangeArrowheads="1"/>
          </p:cNvSpPr>
          <p:nvPr/>
        </p:nvSpPr>
        <p:spPr bwMode="auto">
          <a:xfrm>
            <a:off x="383523" y="1170103"/>
            <a:ext cx="5377099" cy="622045"/>
          </a:xfrm>
          <a:prstGeom prst="roundRect">
            <a:avLst/>
          </a:prstGeom>
          <a:solidFill>
            <a:schemeClr val="accent1"/>
          </a:solidFill>
          <a:ln w="6350" cap="flat" cmpd="sng" algn="ctr">
            <a:solidFill>
              <a:srgbClr val="8EB4E3"/>
            </a:solidFill>
            <a:prstDash val="solid"/>
            <a:round/>
            <a:headEnd type="none" w="med" len="med"/>
            <a:tailEnd type="none" w="med" len="med"/>
          </a:ln>
          <a:effectLst/>
        </p:spPr>
        <p:txBody>
          <a:bodyPr lIns="120966" tIns="60483" rIns="120966" bIns="60483" anchor="ctr"/>
          <a:lstStyle>
            <a:defPPr>
              <a:defRPr lang="zh-CN"/>
            </a:defPPr>
            <a:lvl1pPr algn="ctr" defTabSz="1219444">
              <a:defRPr sz="1400" b="1">
                <a:solidFill>
                  <a:schemeClr val="bg1"/>
                </a:solidFill>
                <a:latin typeface="+mn-lt"/>
                <a:ea typeface="+mn-ea"/>
              </a:defRPr>
            </a:lvl1pPr>
          </a:lstStyle>
          <a:p>
            <a:r>
              <a:rPr lang="en-US" altLang="zh-CN" sz="2000" dirty="0">
                <a:latin typeface="Arial" pitchFamily="34" charset="0"/>
                <a:cs typeface="Arial" pitchFamily="34" charset="0"/>
              </a:rPr>
              <a:t>Helping other industries go digital</a:t>
            </a:r>
          </a:p>
        </p:txBody>
      </p:sp>
      <p:sp>
        <p:nvSpPr>
          <p:cNvPr id="14" name="TextBox 18"/>
          <p:cNvSpPr txBox="1">
            <a:spLocks noChangeArrowheads="1"/>
          </p:cNvSpPr>
          <p:nvPr/>
        </p:nvSpPr>
        <p:spPr bwMode="auto">
          <a:xfrm>
            <a:off x="5947028" y="1176246"/>
            <a:ext cx="6022350" cy="632414"/>
          </a:xfrm>
          <a:prstGeom prst="roundRect">
            <a:avLst/>
          </a:prstGeom>
          <a:solidFill>
            <a:schemeClr val="accent1"/>
          </a:solidFill>
          <a:ln w="6350" cap="flat" cmpd="sng" algn="ctr">
            <a:noFill/>
            <a:prstDash val="solid"/>
            <a:round/>
            <a:headEnd type="none" w="med" len="med"/>
            <a:tailEnd type="none" w="med" len="med"/>
          </a:ln>
          <a:effectLst/>
        </p:spPr>
        <p:txBody>
          <a:bodyPr lIns="120966" tIns="60483" rIns="120966" bIns="60483" anchor="ctr"/>
          <a:lstStyle>
            <a:defPPr>
              <a:defRPr lang="zh-CN"/>
            </a:defPPr>
            <a:lvl1pPr algn="ctr" defTabSz="1219444">
              <a:defRPr sz="1400" b="1">
                <a:solidFill>
                  <a:schemeClr val="bg1"/>
                </a:solidFill>
                <a:latin typeface="+mn-lt"/>
                <a:ea typeface="+mn-ea"/>
              </a:defRPr>
            </a:lvl1pPr>
          </a:lstStyle>
          <a:p>
            <a:pPr fontAlgn="auto">
              <a:spcBef>
                <a:spcPts val="0"/>
              </a:spcBef>
              <a:spcAft>
                <a:spcPts val="0"/>
              </a:spcAft>
            </a:pPr>
            <a:r>
              <a:rPr lang="en-US" altLang="zh-CN" sz="2000" dirty="0">
                <a:latin typeface="Arial" pitchFamily="34" charset="0"/>
                <a:ea typeface="微软雅黑" pitchFamily="34" charset="-122"/>
                <a:cs typeface="Arial" pitchFamily="34" charset="0"/>
              </a:rPr>
              <a:t>Boosting transaction efficiency and reducing transaction costs</a:t>
            </a:r>
            <a:endParaRPr lang="zh-CN" altLang="en-US" sz="2000" dirty="0">
              <a:latin typeface="Arial" pitchFamily="34" charset="0"/>
              <a:ea typeface="微软雅黑" pitchFamily="34" charset="-122"/>
              <a:cs typeface="Arial" pitchFamily="34" charset="0"/>
            </a:endParaRPr>
          </a:p>
        </p:txBody>
      </p:sp>
      <p:sp>
        <p:nvSpPr>
          <p:cNvPr id="15" name="圆角矩形 14"/>
          <p:cNvSpPr>
            <a:spLocks noChangeArrowheads="1"/>
          </p:cNvSpPr>
          <p:nvPr/>
        </p:nvSpPr>
        <p:spPr bwMode="auto">
          <a:xfrm>
            <a:off x="272353" y="2806955"/>
            <a:ext cx="5484641" cy="3306320"/>
          </a:xfrm>
          <a:prstGeom prst="roundRect">
            <a:avLst>
              <a:gd name="adj" fmla="val 2397"/>
            </a:avLst>
          </a:prstGeom>
          <a:solidFill>
            <a:schemeClr val="bg1">
              <a:alpha val="10000"/>
            </a:schemeClr>
          </a:solidFill>
          <a:ln w="3175">
            <a:solidFill>
              <a:srgbClr val="00BAFB"/>
            </a:solidFill>
            <a:miter lim="800000"/>
            <a:headEnd/>
            <a:tailEnd/>
          </a:ln>
          <a:effectLst/>
        </p:spPr>
        <p:txBody>
          <a:bodyPr lIns="0" tIns="0" rIns="0" bIns="0"/>
          <a:lstStyle/>
          <a:p>
            <a:pPr indent="-325317" defTabSz="1209498">
              <a:lnSpc>
                <a:spcPts val="5059"/>
              </a:lnSpc>
              <a:buFont typeface="Arial" pitchFamily="34" charset="0"/>
              <a:buChar char="•"/>
              <a:defRPr/>
            </a:pPr>
            <a:endParaRPr lang="zh-CN" altLang="en-US" sz="7100" kern="0" dirty="0">
              <a:solidFill>
                <a:sysClr val="windowText" lastClr="000000"/>
              </a:solidFill>
              <a:latin typeface="Arial" pitchFamily="34" charset="0"/>
              <a:ea typeface="+mn-ea"/>
              <a:cs typeface="Arial" pitchFamily="34" charset="0"/>
            </a:endParaRPr>
          </a:p>
        </p:txBody>
      </p:sp>
      <p:sp>
        <p:nvSpPr>
          <p:cNvPr id="16" name="下箭头​​ 29"/>
          <p:cNvSpPr>
            <a:spLocks noChangeArrowheads="1"/>
          </p:cNvSpPr>
          <p:nvPr/>
        </p:nvSpPr>
        <p:spPr bwMode="auto">
          <a:xfrm rot="16200000">
            <a:off x="2796067" y="1675192"/>
            <a:ext cx="375688" cy="913470"/>
          </a:xfrm>
          <a:prstGeom prst="downArrow">
            <a:avLst>
              <a:gd name="adj1" fmla="val 50000"/>
              <a:gd name="adj2" fmla="val 78150"/>
            </a:avLst>
          </a:prstGeom>
          <a:solidFill>
            <a:schemeClr val="accent1"/>
          </a:solidFill>
          <a:ln w="12700" algn="ctr">
            <a:noFill/>
            <a:round/>
            <a:headEnd/>
            <a:tailEnd/>
          </a:ln>
          <a:effectLst/>
        </p:spPr>
        <p:txBody>
          <a:bodyPr wrap="none" lIns="120966" tIns="60483" rIns="120966" bIns="60483" anchor="ctr"/>
          <a:lstStyle/>
          <a:p>
            <a:pPr fontAlgn="auto">
              <a:spcBef>
                <a:spcPts val="0"/>
              </a:spcBef>
              <a:spcAft>
                <a:spcPts val="0"/>
              </a:spcAft>
              <a:buClr>
                <a:srgbClr val="990000"/>
              </a:buClr>
              <a:buSzPct val="60000"/>
              <a:defRPr/>
            </a:pPr>
            <a:endParaRPr lang="zh-CN" altLang="en-US" sz="3200" b="1" kern="0" dirty="0">
              <a:solidFill>
                <a:srgbClr val="00B0F0"/>
              </a:solidFill>
              <a:latin typeface="Arial" pitchFamily="34" charset="0"/>
              <a:ea typeface="华文细黑"/>
              <a:cs typeface="Arial" pitchFamily="34" charset="0"/>
            </a:endParaRPr>
          </a:p>
        </p:txBody>
      </p:sp>
      <p:sp>
        <p:nvSpPr>
          <p:cNvPr id="17" name="文本框 21"/>
          <p:cNvSpPr txBox="1">
            <a:spLocks noChangeArrowheads="1"/>
          </p:cNvSpPr>
          <p:nvPr/>
        </p:nvSpPr>
        <p:spPr bwMode="auto">
          <a:xfrm>
            <a:off x="383523" y="1792148"/>
            <a:ext cx="2046530" cy="737917"/>
          </a:xfrm>
          <a:prstGeom prst="rect">
            <a:avLst/>
          </a:prstGeom>
          <a:noFill/>
          <a:ln w="9525" algn="ctr">
            <a:noFill/>
            <a:miter lim="800000"/>
            <a:headEnd/>
            <a:tailEnd/>
          </a:ln>
        </p:spPr>
        <p:txBody>
          <a:bodyPr wrap="square" lIns="90701" tIns="45350" rIns="90701" bIns="45350">
            <a:spAutoFit/>
          </a:bodyPr>
          <a:lstStyle/>
          <a:p>
            <a:pPr algn="r" defTabSz="905428">
              <a:defRPr/>
            </a:pPr>
            <a:r>
              <a:rPr lang="en-US" altLang="zh-CN" sz="1900" dirty="0">
                <a:solidFill>
                  <a:srgbClr val="5F5F5F"/>
                </a:solidFill>
                <a:latin typeface="Arial" pitchFamily="34" charset="0"/>
                <a:ea typeface="微软雅黑" pitchFamily="34" charset="-122"/>
                <a:cs typeface="Arial" pitchFamily="34" charset="0"/>
              </a:rPr>
              <a:t>By</a:t>
            </a:r>
            <a:r>
              <a:rPr lang="en-US" altLang="zh-CN" sz="1900" dirty="0">
                <a:latin typeface="Arial" pitchFamily="34" charset="0"/>
                <a:ea typeface="微软雅黑" pitchFamily="34" charset="-122"/>
                <a:cs typeface="Arial" pitchFamily="34" charset="0"/>
              </a:rPr>
              <a:t> </a:t>
            </a:r>
            <a:r>
              <a:rPr lang="en-US" altLang="zh-CN" sz="4200" b="1" dirty="0">
                <a:solidFill>
                  <a:srgbClr val="FFC000"/>
                </a:solidFill>
                <a:latin typeface="Arial" pitchFamily="34" charset="0"/>
                <a:ea typeface="+mn-ea"/>
                <a:cs typeface="Arial" pitchFamily="34" charset="0"/>
              </a:rPr>
              <a:t>2025</a:t>
            </a:r>
            <a:endParaRPr lang="zh-CN" altLang="en-US" sz="1900" b="1" dirty="0">
              <a:solidFill>
                <a:srgbClr val="FFC000"/>
              </a:solidFill>
              <a:latin typeface="Arial" pitchFamily="34" charset="0"/>
              <a:ea typeface="微软雅黑" pitchFamily="34" charset="-122"/>
              <a:cs typeface="Arial" pitchFamily="34" charset="0"/>
            </a:endParaRPr>
          </a:p>
        </p:txBody>
      </p:sp>
      <p:sp>
        <p:nvSpPr>
          <p:cNvPr id="18" name="矩形​​ 2"/>
          <p:cNvSpPr>
            <a:spLocks noChangeArrowheads="1"/>
          </p:cNvSpPr>
          <p:nvPr/>
        </p:nvSpPr>
        <p:spPr bwMode="auto">
          <a:xfrm>
            <a:off x="3609784" y="1851066"/>
            <a:ext cx="2012128" cy="999527"/>
          </a:xfrm>
          <a:prstGeom prst="rect">
            <a:avLst/>
          </a:prstGeom>
          <a:noFill/>
          <a:ln w="9525">
            <a:noFill/>
            <a:miter lim="800000"/>
            <a:headEnd/>
            <a:tailEnd/>
          </a:ln>
        </p:spPr>
        <p:txBody>
          <a:bodyPr wrap="square" lIns="90701" tIns="45350" rIns="90701" bIns="45350">
            <a:spAutoFit/>
          </a:bodyPr>
          <a:lstStyle/>
          <a:p>
            <a:pPr algn="ctr" defTabSz="905428">
              <a:defRPr/>
            </a:pPr>
            <a:r>
              <a:rPr lang="en-US" altLang="zh-CN" sz="4000" b="1" dirty="0">
                <a:solidFill>
                  <a:srgbClr val="00B0F0"/>
                </a:solidFill>
                <a:latin typeface="Arial" pitchFamily="34" charset="0"/>
                <a:ea typeface="+mn-ea"/>
                <a:cs typeface="Arial" pitchFamily="34" charset="0"/>
              </a:rPr>
              <a:t>100 B </a:t>
            </a:r>
            <a:r>
              <a:rPr lang="en-US" altLang="zh-CN" sz="1900" dirty="0">
                <a:solidFill>
                  <a:srgbClr val="5F5F5F"/>
                </a:solidFill>
                <a:latin typeface="Arial" pitchFamily="34" charset="0"/>
                <a:ea typeface="微软雅黑" pitchFamily="34" charset="-122"/>
                <a:cs typeface="Arial" pitchFamily="34" charset="0"/>
              </a:rPr>
              <a:t>connections</a:t>
            </a:r>
            <a:endParaRPr lang="zh-CN" altLang="en-US" sz="1900" dirty="0">
              <a:solidFill>
                <a:srgbClr val="5F5F5F"/>
              </a:solidFill>
              <a:latin typeface="Arial" pitchFamily="34" charset="0"/>
              <a:ea typeface="微软雅黑" pitchFamily="34" charset="-122"/>
              <a:cs typeface="Arial" pitchFamily="34" charset="0"/>
            </a:endParaRPr>
          </a:p>
        </p:txBody>
      </p:sp>
      <p:pic>
        <p:nvPicPr>
          <p:cNvPr id="19" name="Picture 6"/>
          <p:cNvPicPr preferRelativeResize="0">
            <a:picLocks noChangeAspect="1" noChangeArrowheads="1"/>
          </p:cNvPicPr>
          <p:nvPr/>
        </p:nvPicPr>
        <p:blipFill>
          <a:blip r:embed="rId2" cstate="print"/>
          <a:srcRect/>
          <a:stretch>
            <a:fillRect/>
          </a:stretch>
        </p:blipFill>
        <p:spPr bwMode="auto">
          <a:xfrm>
            <a:off x="1031477" y="3191671"/>
            <a:ext cx="961546" cy="695223"/>
          </a:xfrm>
          <a:prstGeom prst="rect">
            <a:avLst/>
          </a:prstGeom>
          <a:solidFill>
            <a:schemeClr val="bg1"/>
          </a:solidFill>
          <a:ln w="9525">
            <a:noFill/>
            <a:miter lim="800000"/>
            <a:headEnd/>
            <a:tailEnd/>
          </a:ln>
        </p:spPr>
      </p:pic>
      <p:pic>
        <p:nvPicPr>
          <p:cNvPr id="20" name="Picture 4"/>
          <p:cNvPicPr preferRelativeResize="0">
            <a:picLocks noChangeAspect="1" noChangeArrowheads="1"/>
          </p:cNvPicPr>
          <p:nvPr/>
        </p:nvPicPr>
        <p:blipFill>
          <a:blip r:embed="rId3" cstate="print"/>
          <a:srcRect/>
          <a:stretch>
            <a:fillRect/>
          </a:stretch>
        </p:blipFill>
        <p:spPr bwMode="auto">
          <a:xfrm>
            <a:off x="2484159" y="3191671"/>
            <a:ext cx="959696" cy="695223"/>
          </a:xfrm>
          <a:prstGeom prst="rect">
            <a:avLst/>
          </a:prstGeom>
          <a:solidFill>
            <a:schemeClr val="bg1"/>
          </a:solidFill>
          <a:ln w="9525">
            <a:noFill/>
            <a:miter lim="800000"/>
            <a:headEnd/>
            <a:tailEnd/>
          </a:ln>
        </p:spPr>
      </p:pic>
      <p:pic>
        <p:nvPicPr>
          <p:cNvPr id="21" name="图片 32"/>
          <p:cNvPicPr preferRelativeResize="0">
            <a:picLocks noChangeAspect="1" noChangeArrowheads="1"/>
          </p:cNvPicPr>
          <p:nvPr/>
        </p:nvPicPr>
        <p:blipFill>
          <a:blip r:embed="rId4" cstate="print"/>
          <a:srcRect/>
          <a:stretch>
            <a:fillRect/>
          </a:stretch>
        </p:blipFill>
        <p:spPr bwMode="auto">
          <a:xfrm>
            <a:off x="3928779" y="3191671"/>
            <a:ext cx="961546" cy="695223"/>
          </a:xfrm>
          <a:prstGeom prst="rect">
            <a:avLst/>
          </a:prstGeom>
          <a:solidFill>
            <a:schemeClr val="bg1"/>
          </a:solidFill>
          <a:ln w="9525">
            <a:noFill/>
            <a:miter lim="800000"/>
            <a:headEnd/>
            <a:tailEnd/>
          </a:ln>
        </p:spPr>
      </p:pic>
      <p:sp>
        <p:nvSpPr>
          <p:cNvPr id="22" name="文本框 20"/>
          <p:cNvSpPr txBox="1">
            <a:spLocks noChangeArrowheads="1"/>
          </p:cNvSpPr>
          <p:nvPr/>
        </p:nvSpPr>
        <p:spPr bwMode="auto">
          <a:xfrm>
            <a:off x="519742" y="4909834"/>
            <a:ext cx="4946932" cy="922582"/>
          </a:xfrm>
          <a:prstGeom prst="rect">
            <a:avLst/>
          </a:prstGeom>
          <a:noFill/>
          <a:ln w="9525">
            <a:noFill/>
            <a:miter lim="800000"/>
            <a:headEnd/>
            <a:tailEnd/>
          </a:ln>
        </p:spPr>
        <p:txBody>
          <a:bodyPr wrap="square" lIns="90701" tIns="45350" rIns="90701" bIns="45350">
            <a:spAutoFit/>
          </a:bodyPr>
          <a:lstStyle/>
          <a:p>
            <a:pPr eaLnBrk="1" hangingPunct="1"/>
            <a:r>
              <a:rPr lang="en-US" altLang="zh-CN" dirty="0">
                <a:solidFill>
                  <a:schemeClr val="tx1">
                    <a:lumMod val="65000"/>
                    <a:lumOff val="35000"/>
                  </a:schemeClr>
                </a:solidFill>
                <a:latin typeface="Arial" pitchFamily="34" charset="0"/>
                <a:ea typeface="微软雅黑" pitchFamily="34" charset="-122"/>
                <a:cs typeface="Arial" pitchFamily="34" charset="0"/>
              </a:rPr>
              <a:t>55 billion connections will be created in sectors such as smart manufacturing, smart cities, and public services.</a:t>
            </a:r>
            <a:endParaRPr lang="zh-CN" altLang="en-US" dirty="0">
              <a:solidFill>
                <a:schemeClr val="tx1">
                  <a:lumMod val="65000"/>
                  <a:lumOff val="35000"/>
                </a:schemeClr>
              </a:solidFill>
              <a:latin typeface="Arial" pitchFamily="34" charset="0"/>
              <a:ea typeface="微软雅黑" pitchFamily="34" charset="-122"/>
              <a:cs typeface="Arial" pitchFamily="34" charset="0"/>
            </a:endParaRPr>
          </a:p>
        </p:txBody>
      </p:sp>
      <p:pic>
        <p:nvPicPr>
          <p:cNvPr id="23" name="图片 16" descr="2003-04-28-nokiacamera"/>
          <p:cNvPicPr preferRelativeResize="0">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31477" y="4046983"/>
            <a:ext cx="961546" cy="695223"/>
          </a:xfrm>
          <a:prstGeom prst="rect">
            <a:avLst/>
          </a:prstGeom>
          <a:solidFill>
            <a:schemeClr val="bg1"/>
          </a:solidFill>
          <a:ln w="9525">
            <a:noFill/>
            <a:miter lim="800000"/>
            <a:headEnd/>
            <a:tailEnd/>
          </a:ln>
        </p:spPr>
      </p:pic>
      <p:pic>
        <p:nvPicPr>
          <p:cNvPr id="24" name="图片 21"/>
          <p:cNvPicPr preferRelativeResize="0">
            <a:picLocks noChangeAspect="1" noChangeArrowheads="1"/>
          </p:cNvPicPr>
          <p:nvPr/>
        </p:nvPicPr>
        <p:blipFill>
          <a:blip r:embed="rId6" cstate="print"/>
          <a:srcRect/>
          <a:stretch>
            <a:fillRect/>
          </a:stretch>
        </p:blipFill>
        <p:spPr bwMode="auto">
          <a:xfrm>
            <a:off x="2484159" y="4055623"/>
            <a:ext cx="959696" cy="695223"/>
          </a:xfrm>
          <a:prstGeom prst="rect">
            <a:avLst/>
          </a:prstGeom>
          <a:solidFill>
            <a:schemeClr val="bg1"/>
          </a:solidFill>
          <a:ln w="9525">
            <a:noFill/>
            <a:miter lim="800000"/>
            <a:headEnd/>
            <a:tailEnd/>
          </a:ln>
        </p:spPr>
      </p:pic>
      <p:grpSp>
        <p:nvGrpSpPr>
          <p:cNvPr id="2" name="组合 23"/>
          <p:cNvGrpSpPr/>
          <p:nvPr/>
        </p:nvGrpSpPr>
        <p:grpSpPr>
          <a:xfrm>
            <a:off x="3994861" y="4099839"/>
            <a:ext cx="859265" cy="546395"/>
            <a:chOff x="8079100" y="4611396"/>
            <a:chExt cx="1127083" cy="990988"/>
          </a:xfrm>
          <a:solidFill>
            <a:schemeClr val="bg1"/>
          </a:solidFill>
        </p:grpSpPr>
        <p:pic>
          <p:nvPicPr>
            <p:cNvPr id="26" name="图片 26"/>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8079100" y="4611396"/>
              <a:ext cx="487163" cy="587282"/>
            </a:xfrm>
            <a:prstGeom prst="rect">
              <a:avLst/>
            </a:prstGeom>
            <a:grpFill/>
            <a:ln w="9525" algn="ctr">
              <a:noFill/>
              <a:miter lim="800000"/>
              <a:headEnd/>
              <a:tailEnd/>
            </a:ln>
            <a:effectLst/>
          </p:spPr>
        </p:pic>
        <p:pic>
          <p:nvPicPr>
            <p:cNvPr id="27" name="图片 27"/>
            <p:cNvPicPr>
              <a:picLocks noChangeAspect="1" noChangeArrowheads="1"/>
            </p:cNvPicPr>
            <p:nvPr/>
          </p:nvPicPr>
          <p:blipFill>
            <a:blip r:embed="rId8" cstate="print">
              <a:clrChange>
                <a:clrFrom>
                  <a:srgbClr val="FDFDFD"/>
                </a:clrFrom>
                <a:clrTo>
                  <a:srgbClr val="FDFDFD">
                    <a:alpha val="0"/>
                  </a:srgbClr>
                </a:clrTo>
              </a:clrChange>
            </a:blip>
            <a:srcRect/>
            <a:stretch>
              <a:fillRect/>
            </a:stretch>
          </p:blipFill>
          <p:spPr bwMode="auto">
            <a:xfrm>
              <a:off x="8646673" y="4658515"/>
              <a:ext cx="559510" cy="493044"/>
            </a:xfrm>
            <a:prstGeom prst="rect">
              <a:avLst/>
            </a:prstGeom>
            <a:grpFill/>
            <a:ln w="9525" algn="ctr">
              <a:noFill/>
              <a:miter lim="800000"/>
              <a:headEnd/>
              <a:tailEnd/>
            </a:ln>
            <a:effectLst/>
          </p:spPr>
        </p:pic>
        <p:pic>
          <p:nvPicPr>
            <p:cNvPr id="28" name="图片 28"/>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8275101" y="5213139"/>
              <a:ext cx="743143" cy="389245"/>
            </a:xfrm>
            <a:prstGeom prst="rect">
              <a:avLst/>
            </a:prstGeom>
            <a:grpFill/>
            <a:ln w="9525">
              <a:noFill/>
              <a:miter lim="800000"/>
              <a:headEnd/>
              <a:tailEnd/>
            </a:ln>
          </p:spPr>
        </p:pic>
      </p:grpSp>
      <p:sp>
        <p:nvSpPr>
          <p:cNvPr id="29" name="圆角矩形 28"/>
          <p:cNvSpPr>
            <a:spLocks noChangeArrowheads="1"/>
          </p:cNvSpPr>
          <p:nvPr/>
        </p:nvSpPr>
        <p:spPr bwMode="auto">
          <a:xfrm>
            <a:off x="5949240" y="2787763"/>
            <a:ext cx="6045187" cy="3284929"/>
          </a:xfrm>
          <a:prstGeom prst="roundRect">
            <a:avLst>
              <a:gd name="adj" fmla="val 2397"/>
            </a:avLst>
          </a:prstGeom>
          <a:solidFill>
            <a:schemeClr val="bg1">
              <a:alpha val="10000"/>
            </a:schemeClr>
          </a:solidFill>
          <a:ln w="3175">
            <a:solidFill>
              <a:srgbClr val="00BAFB"/>
            </a:solidFill>
            <a:miter lim="800000"/>
            <a:headEnd/>
            <a:tailEnd/>
          </a:ln>
          <a:effectLst/>
        </p:spPr>
        <p:txBody>
          <a:bodyPr lIns="0" tIns="0" rIns="0" bIns="0"/>
          <a:lstStyle/>
          <a:p>
            <a:pPr indent="-325317" defTabSz="1209498">
              <a:lnSpc>
                <a:spcPts val="5059"/>
              </a:lnSpc>
              <a:buFont typeface="Arial" pitchFamily="34" charset="0"/>
              <a:buChar char="•"/>
              <a:defRPr/>
            </a:pPr>
            <a:endParaRPr lang="zh-CN" altLang="en-US" sz="7100" kern="0" dirty="0">
              <a:latin typeface="Arial" pitchFamily="34" charset="0"/>
              <a:ea typeface="+mn-ea"/>
              <a:cs typeface="Arial" pitchFamily="34" charset="0"/>
            </a:endParaRPr>
          </a:p>
        </p:txBody>
      </p:sp>
      <p:sp>
        <p:nvSpPr>
          <p:cNvPr id="30" name="文本框 19"/>
          <p:cNvSpPr txBox="1">
            <a:spLocks noChangeArrowheads="1"/>
          </p:cNvSpPr>
          <p:nvPr/>
        </p:nvSpPr>
        <p:spPr bwMode="auto">
          <a:xfrm>
            <a:off x="6219467" y="5217380"/>
            <a:ext cx="5667706" cy="676361"/>
          </a:xfrm>
          <a:prstGeom prst="rect">
            <a:avLst/>
          </a:prstGeom>
          <a:noFill/>
          <a:ln w="9525">
            <a:noFill/>
            <a:miter lim="800000"/>
            <a:headEnd/>
            <a:tailEnd/>
          </a:ln>
        </p:spPr>
        <p:txBody>
          <a:bodyPr wrap="square" lIns="90701" tIns="45350" rIns="90701" bIns="45350">
            <a:spAutoFit/>
          </a:bodyPr>
          <a:lstStyle/>
          <a:p>
            <a:pPr eaLnBrk="1" hangingPunct="1"/>
            <a:r>
              <a:rPr lang="en-US" altLang="zh-CN" sz="1900" dirty="0">
                <a:solidFill>
                  <a:schemeClr val="tx1">
                    <a:lumMod val="75000"/>
                    <a:lumOff val="25000"/>
                  </a:schemeClr>
                </a:solidFill>
                <a:latin typeface="Arial" pitchFamily="34" charset="0"/>
                <a:ea typeface="微软雅黑" pitchFamily="34" charset="-122"/>
                <a:cs typeface="Arial" pitchFamily="34" charset="0"/>
              </a:rPr>
              <a:t>Source: National </a:t>
            </a:r>
            <a:r>
              <a:rPr lang="en-US" altLang="zh-CN" sz="1900" dirty="0" smtClean="0">
                <a:solidFill>
                  <a:schemeClr val="tx1">
                    <a:lumMod val="75000"/>
                    <a:lumOff val="25000"/>
                  </a:schemeClr>
                </a:solidFill>
                <a:latin typeface="Arial" pitchFamily="34" charset="0"/>
                <a:ea typeface="微软雅黑" pitchFamily="34" charset="-122"/>
                <a:cs typeface="Arial" pitchFamily="34" charset="0"/>
              </a:rPr>
              <a:t>Statistics Bureau</a:t>
            </a:r>
            <a:r>
              <a:rPr lang="en-US" altLang="zh-CN" sz="1900" dirty="0">
                <a:solidFill>
                  <a:schemeClr val="tx1">
                    <a:lumMod val="75000"/>
                    <a:lumOff val="25000"/>
                  </a:schemeClr>
                </a:solidFill>
                <a:latin typeface="Arial" pitchFamily="34" charset="0"/>
                <a:ea typeface="微软雅黑" pitchFamily="34" charset="-122"/>
                <a:cs typeface="Arial" pitchFamily="34" charset="0"/>
              </a:rPr>
              <a:t>, Financial Statements of Yahoo</a:t>
            </a:r>
            <a:endParaRPr lang="zh-CN" altLang="en-US" sz="1900" dirty="0">
              <a:solidFill>
                <a:schemeClr val="tx1">
                  <a:lumMod val="75000"/>
                  <a:lumOff val="25000"/>
                </a:schemeClr>
              </a:solidFill>
              <a:latin typeface="Arial" pitchFamily="34" charset="0"/>
              <a:ea typeface="微软雅黑" pitchFamily="34" charset="-122"/>
              <a:cs typeface="Arial" pitchFamily="34" charset="0"/>
            </a:endParaRPr>
          </a:p>
        </p:txBody>
      </p:sp>
      <p:grpSp>
        <p:nvGrpSpPr>
          <p:cNvPr id="3" name="组合 10"/>
          <p:cNvGrpSpPr>
            <a:grpSpLocks/>
          </p:cNvGrpSpPr>
          <p:nvPr/>
        </p:nvGrpSpPr>
        <p:grpSpPr bwMode="auto">
          <a:xfrm>
            <a:off x="9840925" y="3485978"/>
            <a:ext cx="1767098" cy="807895"/>
            <a:chOff x="3519928" y="1590324"/>
            <a:chExt cx="1515676" cy="961188"/>
          </a:xfrm>
        </p:grpSpPr>
        <p:sp>
          <p:nvSpPr>
            <p:cNvPr id="32" name="文本框 3"/>
            <p:cNvSpPr txBox="1">
              <a:spLocks noChangeArrowheads="1"/>
            </p:cNvSpPr>
            <p:nvPr/>
          </p:nvSpPr>
          <p:spPr bwMode="auto">
            <a:xfrm>
              <a:off x="3734403" y="1590324"/>
              <a:ext cx="1301201" cy="961188"/>
            </a:xfrm>
            <a:prstGeom prst="rect">
              <a:avLst/>
            </a:prstGeom>
            <a:noFill/>
            <a:ln w="9525">
              <a:noFill/>
              <a:miter lim="800000"/>
              <a:headEnd/>
              <a:tailEnd/>
            </a:ln>
          </p:spPr>
          <p:txBody>
            <a:bodyPr wrap="none" lIns="68562" tIns="34281" rIns="68562" bIns="34281">
              <a:spAutoFit/>
            </a:bodyPr>
            <a:lstStyle/>
            <a:p>
              <a:pPr eaLnBrk="1" hangingPunct="1">
                <a:lnSpc>
                  <a:spcPct val="150000"/>
                </a:lnSpc>
              </a:pPr>
              <a:r>
                <a:rPr lang="en-US" altLang="zh-CN" sz="1600" dirty="0">
                  <a:solidFill>
                    <a:srgbClr val="5F5F5F"/>
                  </a:solidFill>
                  <a:latin typeface="Arial" pitchFamily="34" charset="0"/>
                  <a:ea typeface="微软雅黑" pitchFamily="34" charset="-122"/>
                  <a:cs typeface="Arial" pitchFamily="34" charset="0"/>
                </a:rPr>
                <a:t>Physical stores</a:t>
              </a:r>
            </a:p>
            <a:p>
              <a:pPr eaLnBrk="1" hangingPunct="1">
                <a:lnSpc>
                  <a:spcPct val="150000"/>
                </a:lnSpc>
              </a:pPr>
              <a:r>
                <a:rPr lang="en-US" altLang="zh-CN" sz="1600" dirty="0">
                  <a:solidFill>
                    <a:srgbClr val="5F5F5F"/>
                  </a:solidFill>
                  <a:latin typeface="Arial" pitchFamily="34" charset="0"/>
                  <a:ea typeface="微软雅黑" pitchFamily="34" charset="-122"/>
                  <a:cs typeface="Arial" pitchFamily="34" charset="0"/>
                </a:rPr>
                <a:t>Online retailing</a:t>
              </a:r>
            </a:p>
          </p:txBody>
        </p:sp>
        <p:sp>
          <p:nvSpPr>
            <p:cNvPr id="33" name="矩形 32"/>
            <p:cNvSpPr/>
            <p:nvPr/>
          </p:nvSpPr>
          <p:spPr>
            <a:xfrm>
              <a:off x="3519928" y="1710882"/>
              <a:ext cx="214114" cy="2164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latin typeface="Arial" pitchFamily="34" charset="0"/>
                <a:cs typeface="Arial" pitchFamily="34" charset="0"/>
              </a:endParaRPr>
            </a:p>
          </p:txBody>
        </p:sp>
        <p:sp>
          <p:nvSpPr>
            <p:cNvPr id="34" name="矩形 33"/>
            <p:cNvSpPr/>
            <p:nvPr/>
          </p:nvSpPr>
          <p:spPr>
            <a:xfrm>
              <a:off x="3526828" y="2093964"/>
              <a:ext cx="214114" cy="2164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latin typeface="Arial" pitchFamily="34" charset="0"/>
                <a:cs typeface="Arial" pitchFamily="34" charset="0"/>
              </a:endParaRPr>
            </a:p>
          </p:txBody>
        </p:sp>
      </p:grpSp>
      <p:sp>
        <p:nvSpPr>
          <p:cNvPr id="35" name="文本框 19"/>
          <p:cNvSpPr txBox="1">
            <a:spLocks noChangeArrowheads="1"/>
          </p:cNvSpPr>
          <p:nvPr/>
        </p:nvSpPr>
        <p:spPr bwMode="auto">
          <a:xfrm>
            <a:off x="5947027" y="1923824"/>
            <a:ext cx="6022351" cy="645584"/>
          </a:xfrm>
          <a:prstGeom prst="rect">
            <a:avLst/>
          </a:prstGeom>
          <a:noFill/>
          <a:ln w="9525">
            <a:noFill/>
            <a:miter lim="800000"/>
            <a:headEnd/>
            <a:tailEnd/>
          </a:ln>
        </p:spPr>
        <p:txBody>
          <a:bodyPr wrap="square" lIns="90701" tIns="45350" rIns="90701" bIns="45350">
            <a:spAutoFit/>
          </a:bodyPr>
          <a:lstStyle/>
          <a:p>
            <a:pPr algn="ctr" eaLnBrk="1" hangingPunct="1"/>
            <a:r>
              <a:rPr lang="en-US" altLang="zh-CN" dirty="0">
                <a:solidFill>
                  <a:schemeClr val="tx1">
                    <a:lumMod val="65000"/>
                    <a:lumOff val="35000"/>
                  </a:schemeClr>
                </a:solidFill>
                <a:latin typeface="Arial" pitchFamily="34" charset="0"/>
                <a:ea typeface="微软雅黑" pitchFamily="34" charset="-122"/>
                <a:cs typeface="Arial" pitchFamily="34" charset="0"/>
              </a:rPr>
              <a:t>Sales revenue per CNY1 cost </a:t>
            </a:r>
          </a:p>
          <a:p>
            <a:pPr algn="ctr" eaLnBrk="1" hangingPunct="1"/>
            <a:r>
              <a:rPr lang="en-US" altLang="zh-CN" dirty="0">
                <a:solidFill>
                  <a:schemeClr val="tx1">
                    <a:lumMod val="65000"/>
                    <a:lumOff val="35000"/>
                  </a:schemeClr>
                </a:solidFill>
                <a:latin typeface="Arial" pitchFamily="34" charset="0"/>
                <a:ea typeface="微软雅黑" pitchFamily="34" charset="-122"/>
                <a:cs typeface="Arial" pitchFamily="34" charset="0"/>
              </a:rPr>
              <a:t>(Unit: RMB)</a:t>
            </a:r>
          </a:p>
        </p:txBody>
      </p:sp>
      <p:grpSp>
        <p:nvGrpSpPr>
          <p:cNvPr id="5" name="组合 11"/>
          <p:cNvGrpSpPr>
            <a:grpSpLocks/>
          </p:cNvGrpSpPr>
          <p:nvPr/>
        </p:nvGrpSpPr>
        <p:grpSpPr bwMode="auto">
          <a:xfrm>
            <a:off x="6082947" y="3153201"/>
            <a:ext cx="3916456" cy="1816317"/>
            <a:chOff x="665896" y="1960523"/>
            <a:chExt cx="2709863" cy="1763529"/>
          </a:xfrm>
        </p:grpSpPr>
        <p:sp>
          <p:nvSpPr>
            <p:cNvPr id="37" name="文本框 3"/>
            <p:cNvSpPr txBox="1">
              <a:spLocks noChangeArrowheads="1"/>
            </p:cNvSpPr>
            <p:nvPr/>
          </p:nvSpPr>
          <p:spPr bwMode="auto">
            <a:xfrm>
              <a:off x="2860843" y="1960523"/>
              <a:ext cx="307652" cy="336167"/>
            </a:xfrm>
            <a:prstGeom prst="rect">
              <a:avLst/>
            </a:prstGeom>
            <a:noFill/>
            <a:ln w="9525">
              <a:noFill/>
              <a:miter lim="800000"/>
              <a:headEnd/>
              <a:tailEnd/>
            </a:ln>
          </p:spPr>
          <p:txBody>
            <a:bodyPr wrap="none" lIns="68562" tIns="34281" rIns="68562" bIns="34281">
              <a:spAutoFit/>
            </a:bodyPr>
            <a:lstStyle/>
            <a:p>
              <a:pPr eaLnBrk="1" hangingPunct="1">
                <a:lnSpc>
                  <a:spcPct val="150000"/>
                </a:lnSpc>
              </a:pPr>
              <a:r>
                <a:rPr lang="en-US" altLang="zh-CN" sz="1200" dirty="0">
                  <a:latin typeface="Arial" pitchFamily="34" charset="0"/>
                  <a:ea typeface="微软雅黑" pitchFamily="34" charset="-122"/>
                  <a:cs typeface="Arial" pitchFamily="34" charset="0"/>
                </a:rPr>
                <a:t>49.6</a:t>
              </a:r>
            </a:p>
          </p:txBody>
        </p:sp>
        <p:grpSp>
          <p:nvGrpSpPr>
            <p:cNvPr id="6" name="组合 9"/>
            <p:cNvGrpSpPr>
              <a:grpSpLocks/>
            </p:cNvGrpSpPr>
            <p:nvPr/>
          </p:nvGrpSpPr>
          <p:grpSpPr bwMode="auto">
            <a:xfrm>
              <a:off x="665896" y="2094480"/>
              <a:ext cx="2709863" cy="1629572"/>
              <a:chOff x="790575" y="1963798"/>
              <a:chExt cx="2709863" cy="1629572"/>
            </a:xfrm>
          </p:grpSpPr>
          <p:sp>
            <p:nvSpPr>
              <p:cNvPr id="39" name="矩形 38"/>
              <p:cNvSpPr/>
              <p:nvPr/>
            </p:nvSpPr>
            <p:spPr>
              <a:xfrm>
                <a:off x="971550" y="2962437"/>
                <a:ext cx="260350" cy="28885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latin typeface="Arial" pitchFamily="34" charset="0"/>
                  <a:cs typeface="Arial" pitchFamily="34" charset="0"/>
                </a:endParaRPr>
              </a:p>
            </p:txBody>
          </p:sp>
          <p:sp>
            <p:nvSpPr>
              <p:cNvPr id="40" name="矩形 39"/>
              <p:cNvSpPr/>
              <p:nvPr/>
            </p:nvSpPr>
            <p:spPr>
              <a:xfrm>
                <a:off x="1231900" y="2310127"/>
                <a:ext cx="260350" cy="94116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latin typeface="Arial" pitchFamily="34" charset="0"/>
                  <a:cs typeface="Arial" pitchFamily="34" charset="0"/>
                </a:endParaRPr>
              </a:p>
            </p:txBody>
          </p:sp>
          <p:sp>
            <p:nvSpPr>
              <p:cNvPr id="41" name="矩形 40"/>
              <p:cNvSpPr/>
              <p:nvPr/>
            </p:nvSpPr>
            <p:spPr>
              <a:xfrm>
                <a:off x="1871663" y="2962437"/>
                <a:ext cx="260350" cy="28885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latin typeface="Arial" pitchFamily="34" charset="0"/>
                  <a:cs typeface="Arial" pitchFamily="34" charset="0"/>
                </a:endParaRPr>
              </a:p>
            </p:txBody>
          </p:sp>
          <p:sp>
            <p:nvSpPr>
              <p:cNvPr id="42" name="矩形 41"/>
              <p:cNvSpPr/>
              <p:nvPr/>
            </p:nvSpPr>
            <p:spPr>
              <a:xfrm>
                <a:off x="2132013" y="2224422"/>
                <a:ext cx="260350" cy="102687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latin typeface="Arial" pitchFamily="34" charset="0"/>
                  <a:cs typeface="Arial" pitchFamily="34" charset="0"/>
                </a:endParaRPr>
              </a:p>
            </p:txBody>
          </p:sp>
          <p:sp>
            <p:nvSpPr>
              <p:cNvPr id="43" name="矩形 42"/>
              <p:cNvSpPr/>
              <p:nvPr/>
            </p:nvSpPr>
            <p:spPr>
              <a:xfrm>
                <a:off x="2776538" y="2962437"/>
                <a:ext cx="260350" cy="28885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latin typeface="Arial" pitchFamily="34" charset="0"/>
                  <a:cs typeface="Arial" pitchFamily="34" charset="0"/>
                </a:endParaRPr>
              </a:p>
            </p:txBody>
          </p:sp>
          <p:sp>
            <p:nvSpPr>
              <p:cNvPr id="44" name="矩形 43"/>
              <p:cNvSpPr/>
              <p:nvPr/>
            </p:nvSpPr>
            <p:spPr>
              <a:xfrm>
                <a:off x="3036888" y="2094278"/>
                <a:ext cx="260350" cy="11570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latin typeface="Arial" pitchFamily="34" charset="0"/>
                  <a:cs typeface="Arial" pitchFamily="34" charset="0"/>
                </a:endParaRPr>
              </a:p>
            </p:txBody>
          </p:sp>
          <p:cxnSp>
            <p:nvCxnSpPr>
              <p:cNvPr id="45" name="直接连接符 44"/>
              <p:cNvCxnSpPr/>
              <p:nvPr/>
            </p:nvCxnSpPr>
            <p:spPr>
              <a:xfrm>
                <a:off x="790575" y="3251295"/>
                <a:ext cx="2709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文本框 3"/>
              <p:cNvSpPr txBox="1">
                <a:spLocks noChangeArrowheads="1"/>
              </p:cNvSpPr>
              <p:nvPr/>
            </p:nvSpPr>
            <p:spPr bwMode="auto">
              <a:xfrm>
                <a:off x="2706836" y="2704077"/>
                <a:ext cx="307652" cy="336167"/>
              </a:xfrm>
              <a:prstGeom prst="rect">
                <a:avLst/>
              </a:prstGeom>
              <a:noFill/>
              <a:ln w="9525">
                <a:noFill/>
                <a:miter lim="800000"/>
                <a:headEnd/>
                <a:tailEnd/>
              </a:ln>
            </p:spPr>
            <p:txBody>
              <a:bodyPr wrap="none" lIns="68562" tIns="34281" rIns="68562" bIns="34281">
                <a:spAutoFit/>
              </a:bodyPr>
              <a:lstStyle/>
              <a:p>
                <a:pPr eaLnBrk="1" hangingPunct="1">
                  <a:lnSpc>
                    <a:spcPct val="150000"/>
                  </a:lnSpc>
                </a:pPr>
                <a:r>
                  <a:rPr lang="en-US" altLang="zh-CN" sz="1200" dirty="0">
                    <a:latin typeface="Arial" pitchFamily="34" charset="0"/>
                    <a:ea typeface="微软雅黑" pitchFamily="34" charset="-122"/>
                    <a:cs typeface="Arial" pitchFamily="34" charset="0"/>
                  </a:rPr>
                  <a:t>12.5</a:t>
                </a:r>
              </a:p>
            </p:txBody>
          </p:sp>
          <p:sp>
            <p:nvSpPr>
              <p:cNvPr id="47" name="文本框 3"/>
              <p:cNvSpPr txBox="1">
                <a:spLocks noChangeArrowheads="1"/>
              </p:cNvSpPr>
              <p:nvPr/>
            </p:nvSpPr>
            <p:spPr bwMode="auto">
              <a:xfrm>
                <a:off x="2077870" y="1963798"/>
                <a:ext cx="307652" cy="336167"/>
              </a:xfrm>
              <a:prstGeom prst="rect">
                <a:avLst/>
              </a:prstGeom>
              <a:noFill/>
              <a:ln w="9525">
                <a:noFill/>
                <a:miter lim="800000"/>
                <a:headEnd/>
                <a:tailEnd/>
              </a:ln>
            </p:spPr>
            <p:txBody>
              <a:bodyPr wrap="none" lIns="68562" tIns="34281" rIns="68562" bIns="34281">
                <a:spAutoFit/>
              </a:bodyPr>
              <a:lstStyle/>
              <a:p>
                <a:pPr eaLnBrk="1" hangingPunct="1">
                  <a:lnSpc>
                    <a:spcPct val="150000"/>
                  </a:lnSpc>
                </a:pPr>
                <a:r>
                  <a:rPr lang="en-US" altLang="zh-CN" sz="1200" dirty="0">
                    <a:latin typeface="Arial" pitchFamily="34" charset="0"/>
                    <a:ea typeface="微软雅黑" pitchFamily="34" charset="-122"/>
                    <a:cs typeface="Arial" pitchFamily="34" charset="0"/>
                  </a:rPr>
                  <a:t>44.9</a:t>
                </a:r>
              </a:p>
            </p:txBody>
          </p:sp>
          <p:sp>
            <p:nvSpPr>
              <p:cNvPr id="48" name="文本框 3"/>
              <p:cNvSpPr txBox="1">
                <a:spLocks noChangeArrowheads="1"/>
              </p:cNvSpPr>
              <p:nvPr/>
            </p:nvSpPr>
            <p:spPr bwMode="auto">
              <a:xfrm>
                <a:off x="1171296" y="2040972"/>
                <a:ext cx="307652" cy="336167"/>
              </a:xfrm>
              <a:prstGeom prst="rect">
                <a:avLst/>
              </a:prstGeom>
              <a:noFill/>
              <a:ln w="9525">
                <a:noFill/>
                <a:miter lim="800000"/>
                <a:headEnd/>
                <a:tailEnd/>
              </a:ln>
            </p:spPr>
            <p:txBody>
              <a:bodyPr wrap="none" lIns="68562" tIns="34281" rIns="68562" bIns="34281">
                <a:spAutoFit/>
              </a:bodyPr>
              <a:lstStyle/>
              <a:p>
                <a:pPr eaLnBrk="1" hangingPunct="1">
                  <a:lnSpc>
                    <a:spcPct val="150000"/>
                  </a:lnSpc>
                </a:pPr>
                <a:r>
                  <a:rPr lang="en-US" altLang="zh-CN" sz="1200" dirty="0">
                    <a:latin typeface="Arial" pitchFamily="34" charset="0"/>
                    <a:ea typeface="微软雅黑" pitchFamily="34" charset="-122"/>
                    <a:cs typeface="Arial" pitchFamily="34" charset="0"/>
                  </a:rPr>
                  <a:t>39.6</a:t>
                </a:r>
              </a:p>
            </p:txBody>
          </p:sp>
          <p:sp>
            <p:nvSpPr>
              <p:cNvPr id="49" name="文本框 3"/>
              <p:cNvSpPr txBox="1">
                <a:spLocks noChangeArrowheads="1"/>
              </p:cNvSpPr>
              <p:nvPr/>
            </p:nvSpPr>
            <p:spPr bwMode="auto">
              <a:xfrm>
                <a:off x="1799709" y="2712561"/>
                <a:ext cx="307652" cy="336167"/>
              </a:xfrm>
              <a:prstGeom prst="rect">
                <a:avLst/>
              </a:prstGeom>
              <a:noFill/>
              <a:ln w="9525">
                <a:noFill/>
                <a:miter lim="800000"/>
                <a:headEnd/>
                <a:tailEnd/>
              </a:ln>
            </p:spPr>
            <p:txBody>
              <a:bodyPr wrap="none" lIns="68562" tIns="34281" rIns="68562" bIns="34281">
                <a:spAutoFit/>
              </a:bodyPr>
              <a:lstStyle/>
              <a:p>
                <a:pPr eaLnBrk="1" hangingPunct="1">
                  <a:lnSpc>
                    <a:spcPct val="150000"/>
                  </a:lnSpc>
                </a:pPr>
                <a:r>
                  <a:rPr lang="en-US" altLang="zh-CN" sz="1200" dirty="0">
                    <a:latin typeface="Arial" pitchFamily="34" charset="0"/>
                    <a:ea typeface="微软雅黑" pitchFamily="34" charset="-122"/>
                    <a:cs typeface="Arial" pitchFamily="34" charset="0"/>
                  </a:rPr>
                  <a:t>12.6</a:t>
                </a:r>
              </a:p>
            </p:txBody>
          </p:sp>
          <p:sp>
            <p:nvSpPr>
              <p:cNvPr id="50" name="文本框 3"/>
              <p:cNvSpPr txBox="1">
                <a:spLocks noChangeArrowheads="1"/>
              </p:cNvSpPr>
              <p:nvPr/>
            </p:nvSpPr>
            <p:spPr bwMode="auto">
              <a:xfrm>
                <a:off x="915081" y="2702684"/>
                <a:ext cx="294209" cy="336167"/>
              </a:xfrm>
              <a:prstGeom prst="rect">
                <a:avLst/>
              </a:prstGeom>
              <a:noFill/>
              <a:ln w="9525">
                <a:noFill/>
                <a:miter lim="800000"/>
                <a:headEnd/>
                <a:tailEnd/>
              </a:ln>
            </p:spPr>
            <p:txBody>
              <a:bodyPr wrap="none" lIns="68562" tIns="34281" rIns="68562" bIns="34281">
                <a:spAutoFit/>
              </a:bodyPr>
              <a:lstStyle/>
              <a:p>
                <a:pPr eaLnBrk="1" hangingPunct="1">
                  <a:lnSpc>
                    <a:spcPct val="150000"/>
                  </a:lnSpc>
                </a:pPr>
                <a:r>
                  <a:rPr lang="en-US" altLang="zh-CN" sz="1200" dirty="0">
                    <a:latin typeface="Arial" pitchFamily="34" charset="0"/>
                    <a:ea typeface="微软雅黑" pitchFamily="34" charset="-122"/>
                    <a:cs typeface="Arial" pitchFamily="34" charset="0"/>
                  </a:rPr>
                  <a:t>11.7</a:t>
                </a:r>
              </a:p>
            </p:txBody>
          </p:sp>
          <p:sp>
            <p:nvSpPr>
              <p:cNvPr id="51" name="文本框 3"/>
              <p:cNvSpPr txBox="1">
                <a:spLocks noChangeArrowheads="1"/>
              </p:cNvSpPr>
              <p:nvPr/>
            </p:nvSpPr>
            <p:spPr bwMode="auto">
              <a:xfrm>
                <a:off x="957290" y="3257203"/>
                <a:ext cx="450731" cy="336167"/>
              </a:xfrm>
              <a:prstGeom prst="rect">
                <a:avLst/>
              </a:prstGeom>
              <a:noFill/>
              <a:ln w="9525">
                <a:noFill/>
                <a:miter lim="800000"/>
                <a:headEnd/>
                <a:tailEnd/>
              </a:ln>
            </p:spPr>
            <p:txBody>
              <a:bodyPr wrap="none" lIns="68562" tIns="34281" rIns="68562" bIns="34281">
                <a:spAutoFit/>
              </a:bodyPr>
              <a:lstStyle/>
              <a:p>
                <a:pPr eaLnBrk="1" hangingPunct="1"/>
                <a:r>
                  <a:rPr lang="en-US" altLang="zh-CN" b="1" dirty="0">
                    <a:solidFill>
                      <a:schemeClr val="tx1">
                        <a:lumMod val="65000"/>
                        <a:lumOff val="35000"/>
                      </a:schemeClr>
                    </a:solidFill>
                    <a:latin typeface="Arial" pitchFamily="34" charset="0"/>
                    <a:ea typeface="微软雅黑" pitchFamily="34" charset="-122"/>
                    <a:cs typeface="Arial" pitchFamily="34" charset="0"/>
                  </a:rPr>
                  <a:t>2009</a:t>
                </a:r>
              </a:p>
            </p:txBody>
          </p:sp>
          <p:sp>
            <p:nvSpPr>
              <p:cNvPr id="52" name="文本框 3"/>
              <p:cNvSpPr txBox="1">
                <a:spLocks noChangeArrowheads="1"/>
              </p:cNvSpPr>
              <p:nvPr/>
            </p:nvSpPr>
            <p:spPr bwMode="auto">
              <a:xfrm>
                <a:off x="1852368" y="3257203"/>
                <a:ext cx="450731" cy="336167"/>
              </a:xfrm>
              <a:prstGeom prst="rect">
                <a:avLst/>
              </a:prstGeom>
              <a:noFill/>
              <a:ln w="9525">
                <a:noFill/>
                <a:miter lim="800000"/>
                <a:headEnd/>
                <a:tailEnd/>
              </a:ln>
            </p:spPr>
            <p:txBody>
              <a:bodyPr wrap="none" lIns="68562" tIns="34281" rIns="68562" bIns="34281">
                <a:spAutoFit/>
              </a:bodyPr>
              <a:lstStyle/>
              <a:p>
                <a:pPr eaLnBrk="1" hangingPunct="1"/>
                <a:r>
                  <a:rPr lang="en-US" altLang="zh-CN" b="1" dirty="0" smtClean="0">
                    <a:solidFill>
                      <a:schemeClr val="tx1">
                        <a:lumMod val="65000"/>
                        <a:lumOff val="35000"/>
                      </a:schemeClr>
                    </a:solidFill>
                    <a:latin typeface="Arial" pitchFamily="34" charset="0"/>
                    <a:ea typeface="微软雅黑" pitchFamily="34" charset="-122"/>
                    <a:cs typeface="Arial" pitchFamily="34" charset="0"/>
                  </a:rPr>
                  <a:t>2010</a:t>
                </a:r>
                <a:endParaRPr lang="en-US" altLang="zh-CN" b="1" dirty="0">
                  <a:solidFill>
                    <a:schemeClr val="tx1">
                      <a:lumMod val="65000"/>
                      <a:lumOff val="35000"/>
                    </a:schemeClr>
                  </a:solidFill>
                  <a:latin typeface="Arial" pitchFamily="34" charset="0"/>
                  <a:ea typeface="微软雅黑" pitchFamily="34" charset="-122"/>
                  <a:cs typeface="Arial" pitchFamily="34" charset="0"/>
                </a:endParaRPr>
              </a:p>
            </p:txBody>
          </p:sp>
          <p:sp>
            <p:nvSpPr>
              <p:cNvPr id="53" name="文本框 3"/>
              <p:cNvSpPr txBox="1">
                <a:spLocks noChangeArrowheads="1"/>
              </p:cNvSpPr>
              <p:nvPr/>
            </p:nvSpPr>
            <p:spPr bwMode="auto">
              <a:xfrm>
                <a:off x="2776536" y="3257203"/>
                <a:ext cx="441903" cy="336167"/>
              </a:xfrm>
              <a:prstGeom prst="rect">
                <a:avLst/>
              </a:prstGeom>
              <a:noFill/>
              <a:ln w="9525">
                <a:noFill/>
                <a:miter lim="800000"/>
                <a:headEnd/>
                <a:tailEnd/>
              </a:ln>
            </p:spPr>
            <p:txBody>
              <a:bodyPr wrap="none" lIns="68562" tIns="34281" rIns="68562" bIns="34281">
                <a:spAutoFit/>
              </a:bodyPr>
              <a:lstStyle/>
              <a:p>
                <a:pPr eaLnBrk="1" hangingPunct="1"/>
                <a:r>
                  <a:rPr lang="en-US" altLang="zh-CN" b="1" dirty="0">
                    <a:solidFill>
                      <a:schemeClr val="tx1">
                        <a:lumMod val="65000"/>
                        <a:lumOff val="35000"/>
                      </a:schemeClr>
                    </a:solidFill>
                    <a:latin typeface="Arial" pitchFamily="34" charset="0"/>
                    <a:ea typeface="微软雅黑" pitchFamily="34" charset="-122"/>
                    <a:cs typeface="Arial" pitchFamily="34" charset="0"/>
                  </a:rPr>
                  <a:t>2011</a:t>
                </a: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274320" y="91440"/>
            <a:ext cx="10058400" cy="523196"/>
          </a:xfrm>
        </p:spPr>
        <p:txBody>
          <a:bodyPr/>
          <a:lstStyle/>
          <a:p>
            <a:pPr algn="l">
              <a:defRPr/>
            </a:pPr>
            <a:r>
              <a:rPr lang="en-US" altLang="zh-CN" sz="2800" dirty="0">
                <a:solidFill>
                  <a:srgbClr val="C00000"/>
                </a:solidFill>
                <a:latin typeface="Arial" pitchFamily="34" charset="0"/>
                <a:cs typeface="Arial" pitchFamily="34" charset="0"/>
                <a:sym typeface="+mn-ea"/>
              </a:rPr>
              <a:t>ICT is enabling a better, more </a:t>
            </a:r>
            <a:r>
              <a:rPr lang="en-US" altLang="zh-CN" sz="2800" dirty="0" smtClean="0">
                <a:solidFill>
                  <a:srgbClr val="C00000"/>
                </a:solidFill>
                <a:latin typeface="Arial" pitchFamily="34" charset="0"/>
                <a:cs typeface="Arial" pitchFamily="34" charset="0"/>
                <a:sym typeface="+mn-ea"/>
              </a:rPr>
              <a:t>efficient government</a:t>
            </a:r>
            <a:endParaRPr lang="zh-CN" altLang="en-US" sz="2800" dirty="0">
              <a:solidFill>
                <a:srgbClr val="C00000"/>
              </a:solidFill>
              <a:latin typeface="Arial" pitchFamily="34" charset="0"/>
              <a:cs typeface="Arial" pitchFamily="34" charset="0"/>
            </a:endParaRPr>
          </a:p>
        </p:txBody>
      </p:sp>
      <p:sp>
        <p:nvSpPr>
          <p:cNvPr id="93" name="圆角矩形 92"/>
          <p:cNvSpPr/>
          <p:nvPr/>
        </p:nvSpPr>
        <p:spPr>
          <a:xfrm>
            <a:off x="688581" y="1640309"/>
            <a:ext cx="3320844" cy="423408"/>
          </a:xfrm>
          <a:prstGeom prst="roundRect">
            <a:avLst>
              <a:gd name="adj"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a:latin typeface="Arial" pitchFamily="34" charset="0"/>
                <a:cs typeface="Arial" pitchFamily="34" charset="0"/>
              </a:rPr>
              <a:t>Public services</a:t>
            </a:r>
          </a:p>
        </p:txBody>
      </p:sp>
      <p:sp>
        <p:nvSpPr>
          <p:cNvPr id="94" name="圆角矩形 93"/>
          <p:cNvSpPr/>
          <p:nvPr/>
        </p:nvSpPr>
        <p:spPr>
          <a:xfrm>
            <a:off x="4459295" y="1640308"/>
            <a:ext cx="3115649" cy="423408"/>
          </a:xfrm>
          <a:prstGeom prst="roundRect">
            <a:avLst>
              <a:gd name="adj" fmla="val 1865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a:latin typeface="Arial" pitchFamily="34" charset="0"/>
                <a:cs typeface="Arial" pitchFamily="34" charset="0"/>
              </a:rPr>
              <a:t>Public management</a:t>
            </a:r>
          </a:p>
        </p:txBody>
      </p:sp>
      <p:sp>
        <p:nvSpPr>
          <p:cNvPr id="95" name="圆角矩形 94"/>
          <p:cNvSpPr/>
          <p:nvPr/>
        </p:nvSpPr>
        <p:spPr>
          <a:xfrm>
            <a:off x="8140884" y="1640310"/>
            <a:ext cx="3151004" cy="423408"/>
          </a:xfrm>
          <a:prstGeom prst="roundRect">
            <a:avLst>
              <a:gd name="adj" fmla="val 1398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a:latin typeface="Arial" pitchFamily="34" charset="0"/>
                <a:cs typeface="Arial" pitchFamily="34" charset="0"/>
              </a:rPr>
              <a:t>Public participation</a:t>
            </a:r>
          </a:p>
        </p:txBody>
      </p:sp>
      <p:pic>
        <p:nvPicPr>
          <p:cNvPr id="96" name="图片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79" y="2758037"/>
            <a:ext cx="3078398" cy="1455111"/>
          </a:xfrm>
          <a:prstGeom prst="round2DiagRect">
            <a:avLst>
              <a:gd name="adj1" fmla="val 16667"/>
              <a:gd name="adj2" fmla="val 0"/>
            </a:avLst>
          </a:prstGeom>
          <a:ln w="88900" cap="sq">
            <a:solidFill>
              <a:srgbClr val="FFFFFF"/>
            </a:solidFill>
            <a:miter lim="800000"/>
          </a:ln>
          <a:effectLst/>
        </p:spPr>
      </p:pic>
      <p:pic>
        <p:nvPicPr>
          <p:cNvPr id="97" name="Picture 14" descr="https://upload.wikimedia.org/wikipedia/commons/9/93/FEMA_-_43019_-_FEMA_National_Advistory_Council_meets_in_Washington,_D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549" y="2700999"/>
            <a:ext cx="3078395" cy="1481050"/>
          </a:xfrm>
          <a:prstGeom prst="round2DiagRect">
            <a:avLst>
              <a:gd name="adj1" fmla="val 16667"/>
              <a:gd name="adj2" fmla="val 0"/>
            </a:avLst>
          </a:prstGeom>
          <a:ln w="88900" cap="sq">
            <a:solidFill>
              <a:srgbClr val="FFFFFF"/>
            </a:solidFill>
            <a:miter lim="800000"/>
          </a:ln>
          <a:effectLst/>
          <a:extLst>
            <a:ext uri="{909E8E84-426E-40DD-AFC4-6F175D3DCCD1}">
              <a14:hiddenFill xmlns:a14="http://schemas.microsoft.com/office/drawing/2010/main">
                <a:solidFill>
                  <a:srgbClr val="FFFFFF"/>
                </a:solidFill>
              </a14:hiddenFill>
            </a:ext>
          </a:extLst>
        </p:spPr>
      </p:pic>
      <p:sp>
        <p:nvSpPr>
          <p:cNvPr id="98" name="文本框 16"/>
          <p:cNvSpPr txBox="1"/>
          <p:nvPr/>
        </p:nvSpPr>
        <p:spPr>
          <a:xfrm>
            <a:off x="853191" y="4779428"/>
            <a:ext cx="3308640" cy="676145"/>
          </a:xfrm>
          <a:prstGeom prst="rect">
            <a:avLst/>
          </a:prstGeom>
          <a:noFill/>
        </p:spPr>
        <p:txBody>
          <a:bodyPr wrap="square" lIns="120966" tIns="60483" rIns="120966" bIns="60483" rtlCol="0">
            <a:spAutoFit/>
          </a:bodyPr>
          <a:lstStyle/>
          <a:p>
            <a:r>
              <a:rPr lang="en-US" altLang="zh-CN" b="1" dirty="0">
                <a:solidFill>
                  <a:schemeClr val="accent6"/>
                </a:solidFill>
                <a:latin typeface="Arial" pitchFamily="34" charset="0"/>
                <a:ea typeface="微软雅黑" pitchFamily="34" charset="-122"/>
                <a:cs typeface="Arial" pitchFamily="34" charset="0"/>
              </a:rPr>
              <a:t>Inclusive, efficient, and high-quality</a:t>
            </a:r>
          </a:p>
        </p:txBody>
      </p:sp>
      <p:sp>
        <p:nvSpPr>
          <p:cNvPr id="99" name="文本框 25"/>
          <p:cNvSpPr txBox="1"/>
          <p:nvPr/>
        </p:nvSpPr>
        <p:spPr>
          <a:xfrm>
            <a:off x="4459296" y="4779428"/>
            <a:ext cx="3358962" cy="676145"/>
          </a:xfrm>
          <a:prstGeom prst="rect">
            <a:avLst/>
          </a:prstGeom>
          <a:noFill/>
        </p:spPr>
        <p:txBody>
          <a:bodyPr wrap="square" lIns="120966" tIns="60483" rIns="120966" bIns="60483" rtlCol="0">
            <a:spAutoFit/>
          </a:bodyPr>
          <a:lstStyle/>
          <a:p>
            <a:r>
              <a:rPr lang="en-US" altLang="zh-CN" b="1" dirty="0">
                <a:solidFill>
                  <a:srgbClr val="0070C0"/>
                </a:solidFill>
                <a:latin typeface="Arial" pitchFamily="34" charset="0"/>
                <a:ea typeface="微软雅黑" pitchFamily="34" charset="-122"/>
                <a:cs typeface="Arial" pitchFamily="34" charset="0"/>
              </a:rPr>
              <a:t>Open, transparent, </a:t>
            </a:r>
            <a:endParaRPr lang="en-US" altLang="zh-CN" b="1" dirty="0" smtClean="0">
              <a:solidFill>
                <a:srgbClr val="0070C0"/>
              </a:solidFill>
              <a:latin typeface="Arial" pitchFamily="34" charset="0"/>
              <a:ea typeface="微软雅黑" pitchFamily="34" charset="-122"/>
              <a:cs typeface="Arial" pitchFamily="34" charset="0"/>
            </a:endParaRPr>
          </a:p>
          <a:p>
            <a:r>
              <a:rPr lang="en-US" altLang="zh-CN" b="1" dirty="0" smtClean="0">
                <a:solidFill>
                  <a:srgbClr val="0070C0"/>
                </a:solidFill>
                <a:latin typeface="Arial" pitchFamily="34" charset="0"/>
                <a:ea typeface="微软雅黑" pitchFamily="34" charset="-122"/>
                <a:cs typeface="Arial" pitchFamily="34" charset="0"/>
              </a:rPr>
              <a:t>responsible</a:t>
            </a:r>
            <a:r>
              <a:rPr lang="en-US" altLang="zh-CN" b="1" dirty="0">
                <a:solidFill>
                  <a:srgbClr val="0070C0"/>
                </a:solidFill>
                <a:latin typeface="Arial" pitchFamily="34" charset="0"/>
                <a:ea typeface="微软雅黑" pitchFamily="34" charset="-122"/>
                <a:cs typeface="Arial" pitchFamily="34" charset="0"/>
              </a:rPr>
              <a:t>, and effective</a:t>
            </a:r>
          </a:p>
        </p:txBody>
      </p:sp>
      <p:sp>
        <p:nvSpPr>
          <p:cNvPr id="100" name="文本框 26"/>
          <p:cNvSpPr txBox="1"/>
          <p:nvPr/>
        </p:nvSpPr>
        <p:spPr>
          <a:xfrm>
            <a:off x="8438349" y="4779427"/>
            <a:ext cx="3466504" cy="676145"/>
          </a:xfrm>
          <a:prstGeom prst="rect">
            <a:avLst/>
          </a:prstGeom>
          <a:noFill/>
        </p:spPr>
        <p:txBody>
          <a:bodyPr wrap="square" lIns="120966" tIns="60483" rIns="120966" bIns="60483" rtlCol="0">
            <a:spAutoFit/>
          </a:bodyPr>
          <a:lstStyle/>
          <a:p>
            <a:r>
              <a:rPr lang="en-US" altLang="zh-CN" b="1" dirty="0">
                <a:solidFill>
                  <a:srgbClr val="00B050"/>
                </a:solidFill>
                <a:latin typeface="Arial" pitchFamily="34" charset="0"/>
                <a:ea typeface="微软雅黑" pitchFamily="34" charset="-122"/>
                <a:cs typeface="Arial" pitchFamily="34" charset="0"/>
              </a:rPr>
              <a:t>Enhanced participation and greater trust</a:t>
            </a:r>
          </a:p>
        </p:txBody>
      </p:sp>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3493" y="2680024"/>
            <a:ext cx="3078395" cy="1502024"/>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274320" y="91440"/>
            <a:ext cx="10058400" cy="822960"/>
          </a:xfrm>
        </p:spPr>
        <p:txBody>
          <a:bodyPr/>
          <a:lstStyle/>
          <a:p>
            <a:pPr algn="l"/>
            <a:r>
              <a:rPr lang="en-US" altLang="zh-CN" sz="2800" dirty="0" smtClean="0">
                <a:solidFill>
                  <a:srgbClr val="C00000"/>
                </a:solidFill>
                <a:latin typeface="Arial" pitchFamily="34" charset="0"/>
                <a:cs typeface="Arial" pitchFamily="34" charset="0"/>
              </a:rPr>
              <a:t>Developing a ready pool of tech professionals to support industry development</a:t>
            </a:r>
            <a:endParaRPr lang="en-US" altLang="zh-CN" sz="2800" dirty="0">
              <a:solidFill>
                <a:srgbClr val="C00000"/>
              </a:solidFill>
              <a:latin typeface="Arial" pitchFamily="34" charset="0"/>
              <a:cs typeface="Arial" pitchFamily="34" charset="0"/>
            </a:endParaRPr>
          </a:p>
        </p:txBody>
      </p:sp>
      <p:sp>
        <p:nvSpPr>
          <p:cNvPr id="22" name="上箭头 21"/>
          <p:cNvSpPr/>
          <p:nvPr/>
        </p:nvSpPr>
        <p:spPr>
          <a:xfrm>
            <a:off x="272475" y="1251842"/>
            <a:ext cx="1200807" cy="2721447"/>
          </a:xfrm>
          <a:prstGeom prst="up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120966" tIns="60483" rIns="120966" bIns="60483" anchor="ctr"/>
          <a:lstStyle/>
          <a:p>
            <a:pPr algn="ctr">
              <a:defRPr/>
            </a:pPr>
            <a:endParaRPr lang="zh-CN" altLang="en-US" dirty="0">
              <a:solidFill>
                <a:schemeClr val="bg1"/>
              </a:solidFill>
              <a:latin typeface="Arial" pitchFamily="34" charset="0"/>
              <a:cs typeface="Arial" pitchFamily="34" charset="0"/>
            </a:endParaRPr>
          </a:p>
        </p:txBody>
      </p:sp>
      <p:sp>
        <p:nvSpPr>
          <p:cNvPr id="23" name="等腰三角形 22"/>
          <p:cNvSpPr/>
          <p:nvPr/>
        </p:nvSpPr>
        <p:spPr>
          <a:xfrm>
            <a:off x="2823621" y="1493167"/>
            <a:ext cx="1828212" cy="613987"/>
          </a:xfrm>
          <a:prstGeom prst="triangl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anchor="ctr"/>
          <a:lstStyle/>
          <a:p>
            <a:pPr algn="ctr">
              <a:defRPr/>
            </a:pPr>
            <a:endParaRPr lang="zh-CN" altLang="en-US" dirty="0">
              <a:latin typeface="Arial" pitchFamily="34" charset="0"/>
              <a:cs typeface="Arial" pitchFamily="34" charset="0"/>
            </a:endParaRPr>
          </a:p>
        </p:txBody>
      </p:sp>
      <p:sp>
        <p:nvSpPr>
          <p:cNvPr id="24" name="梯形 23"/>
          <p:cNvSpPr/>
          <p:nvPr/>
        </p:nvSpPr>
        <p:spPr>
          <a:xfrm>
            <a:off x="2301327" y="2159862"/>
            <a:ext cx="2851752" cy="569337"/>
          </a:xfrm>
          <a:prstGeom prst="trapezoid">
            <a:avLst>
              <a:gd name="adj" fmla="val 61906"/>
            </a:avLst>
          </a:prstGeom>
          <a:solidFill>
            <a:srgbClr val="007FDE"/>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anchor="ctr"/>
          <a:lstStyle/>
          <a:p>
            <a:pPr algn="ctr">
              <a:defRPr/>
            </a:pPr>
            <a:endParaRPr lang="zh-CN" altLang="en-US" dirty="0">
              <a:latin typeface="Arial" pitchFamily="34" charset="0"/>
              <a:cs typeface="Arial" pitchFamily="34" charset="0"/>
            </a:endParaRPr>
          </a:p>
        </p:txBody>
      </p:sp>
      <p:sp>
        <p:nvSpPr>
          <p:cNvPr id="25" name="梯形 24"/>
          <p:cNvSpPr/>
          <p:nvPr/>
        </p:nvSpPr>
        <p:spPr>
          <a:xfrm>
            <a:off x="1795909" y="2792653"/>
            <a:ext cx="3860740" cy="558592"/>
          </a:xfrm>
          <a:prstGeom prst="trapezoid">
            <a:avLst>
              <a:gd name="adj" fmla="val 60715"/>
            </a:avLst>
          </a:prstGeom>
          <a:solidFill>
            <a:srgbClr val="1199FF"/>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anchor="ctr"/>
          <a:lstStyle/>
          <a:p>
            <a:pPr algn="ctr">
              <a:defRPr/>
            </a:pPr>
            <a:endParaRPr lang="zh-CN" altLang="en-US" dirty="0">
              <a:latin typeface="Arial" pitchFamily="34" charset="0"/>
              <a:cs typeface="Arial" pitchFamily="34" charset="0"/>
            </a:endParaRPr>
          </a:p>
        </p:txBody>
      </p:sp>
      <p:sp>
        <p:nvSpPr>
          <p:cNvPr id="26" name="梯形 25"/>
          <p:cNvSpPr/>
          <p:nvPr/>
        </p:nvSpPr>
        <p:spPr>
          <a:xfrm>
            <a:off x="1258198" y="3429000"/>
            <a:ext cx="4946931" cy="544289"/>
          </a:xfrm>
          <a:prstGeom prst="trapezoid">
            <a:avLst>
              <a:gd name="adj" fmla="val 64287"/>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anchor="ctr"/>
          <a:lstStyle/>
          <a:p>
            <a:pPr algn="ctr">
              <a:defRPr/>
            </a:pPr>
            <a:endParaRPr lang="zh-CN" altLang="en-US" dirty="0">
              <a:latin typeface="Arial" pitchFamily="34" charset="0"/>
              <a:cs typeface="Arial" pitchFamily="34" charset="0"/>
            </a:endParaRPr>
          </a:p>
        </p:txBody>
      </p:sp>
      <p:sp>
        <p:nvSpPr>
          <p:cNvPr id="27" name="TextBox 15"/>
          <p:cNvSpPr txBox="1">
            <a:spLocks noChangeArrowheads="1"/>
          </p:cNvSpPr>
          <p:nvPr/>
        </p:nvSpPr>
        <p:spPr bwMode="auto">
          <a:xfrm>
            <a:off x="2823620" y="1568609"/>
            <a:ext cx="1877160" cy="624849"/>
          </a:xfrm>
          <a:prstGeom prst="rect">
            <a:avLst/>
          </a:prstGeom>
          <a:noFill/>
          <a:ln w="9525">
            <a:noFill/>
            <a:miter lim="800000"/>
            <a:headEnd/>
            <a:tailEnd/>
          </a:ln>
        </p:spPr>
        <p:txBody>
          <a:bodyPr wrap="square" lIns="120966" tIns="60483" rIns="120966" bIns="60483" anchor="ctr">
            <a:spAutoFit/>
          </a:bodyPr>
          <a:lstStyle/>
          <a:p>
            <a:pPr algn="ctr">
              <a:spcAft>
                <a:spcPts val="794"/>
              </a:spcAft>
            </a:pPr>
            <a:r>
              <a:rPr lang="en-US" altLang="zh-CN" sz="1300" dirty="0" smtClean="0">
                <a:solidFill>
                  <a:prstClr val="white"/>
                </a:solidFill>
                <a:latin typeface="Arial" pitchFamily="34" charset="0"/>
                <a:ea typeface="微软雅黑" pitchFamily="34" charset="-122"/>
                <a:cs typeface="Arial" pitchFamily="34" charset="0"/>
              </a:rPr>
              <a:t>Top </a:t>
            </a:r>
          </a:p>
          <a:p>
            <a:pPr algn="ctr">
              <a:spcAft>
                <a:spcPts val="794"/>
              </a:spcAft>
            </a:pPr>
            <a:r>
              <a:rPr lang="en-US" altLang="zh-CN" sz="1300" dirty="0" smtClean="0">
                <a:solidFill>
                  <a:prstClr val="white"/>
                </a:solidFill>
                <a:latin typeface="Arial" pitchFamily="34" charset="0"/>
                <a:ea typeface="微软雅黑" pitchFamily="34" charset="-122"/>
                <a:cs typeface="Arial" pitchFamily="34" charset="0"/>
              </a:rPr>
              <a:t>Experts </a:t>
            </a:r>
            <a:endParaRPr lang="en-US" altLang="zh-CN" sz="1300" dirty="0">
              <a:solidFill>
                <a:prstClr val="white"/>
              </a:solidFill>
              <a:latin typeface="Arial" pitchFamily="34" charset="0"/>
              <a:ea typeface="微软雅黑" pitchFamily="34" charset="-122"/>
              <a:cs typeface="Arial" pitchFamily="34" charset="0"/>
            </a:endParaRPr>
          </a:p>
        </p:txBody>
      </p:sp>
      <p:sp>
        <p:nvSpPr>
          <p:cNvPr id="28" name="TextBox 15"/>
          <p:cNvSpPr txBox="1">
            <a:spLocks noChangeArrowheads="1"/>
          </p:cNvSpPr>
          <p:nvPr/>
        </p:nvSpPr>
        <p:spPr bwMode="auto">
          <a:xfrm>
            <a:off x="2195787" y="2190653"/>
            <a:ext cx="3101298" cy="624849"/>
          </a:xfrm>
          <a:prstGeom prst="rect">
            <a:avLst/>
          </a:prstGeom>
          <a:noFill/>
          <a:ln w="9525">
            <a:noFill/>
            <a:miter lim="800000"/>
            <a:headEnd/>
            <a:tailEnd/>
          </a:ln>
        </p:spPr>
        <p:txBody>
          <a:bodyPr wrap="square" lIns="120966" tIns="60483" rIns="120966" bIns="60483" anchor="ctr">
            <a:spAutoFit/>
          </a:bodyPr>
          <a:lstStyle/>
          <a:p>
            <a:pPr algn="ctr">
              <a:spcAft>
                <a:spcPts val="794"/>
              </a:spcAft>
            </a:pPr>
            <a:r>
              <a:rPr lang="en-US" altLang="zh-CN" sz="1300" dirty="0" smtClean="0">
                <a:solidFill>
                  <a:prstClr val="white"/>
                </a:solidFill>
                <a:latin typeface="Arial" pitchFamily="34" charset="0"/>
                <a:ea typeface="微软雅黑" pitchFamily="34" charset="-122"/>
                <a:cs typeface="Arial" pitchFamily="34" charset="0"/>
              </a:rPr>
              <a:t>Leading academic </a:t>
            </a:r>
          </a:p>
          <a:p>
            <a:pPr algn="ctr">
              <a:spcAft>
                <a:spcPts val="794"/>
              </a:spcAft>
            </a:pPr>
            <a:r>
              <a:rPr lang="en-US" altLang="zh-CN" sz="1300" dirty="0" smtClean="0">
                <a:solidFill>
                  <a:prstClr val="white"/>
                </a:solidFill>
                <a:latin typeface="Arial" pitchFamily="34" charset="0"/>
                <a:ea typeface="微软雅黑" pitchFamily="34" charset="-122"/>
                <a:cs typeface="Arial" pitchFamily="34" charset="0"/>
              </a:rPr>
              <a:t>figures</a:t>
            </a:r>
            <a:endParaRPr lang="en-US" altLang="zh-CN" sz="1300" dirty="0">
              <a:solidFill>
                <a:prstClr val="white"/>
              </a:solidFill>
              <a:latin typeface="Arial" pitchFamily="34" charset="0"/>
              <a:ea typeface="微软雅黑" pitchFamily="34" charset="-122"/>
              <a:cs typeface="Arial" pitchFamily="34" charset="0"/>
            </a:endParaRPr>
          </a:p>
        </p:txBody>
      </p:sp>
      <p:sp>
        <p:nvSpPr>
          <p:cNvPr id="29" name="TextBox 15"/>
          <p:cNvSpPr txBox="1">
            <a:spLocks noChangeArrowheads="1"/>
          </p:cNvSpPr>
          <p:nvPr/>
        </p:nvSpPr>
        <p:spPr bwMode="auto">
          <a:xfrm>
            <a:off x="2164075" y="2917385"/>
            <a:ext cx="3073176" cy="322202"/>
          </a:xfrm>
          <a:prstGeom prst="rect">
            <a:avLst/>
          </a:prstGeom>
          <a:noFill/>
          <a:ln w="9525">
            <a:noFill/>
            <a:miter lim="800000"/>
            <a:headEnd/>
            <a:tailEnd/>
          </a:ln>
        </p:spPr>
        <p:txBody>
          <a:bodyPr wrap="square" lIns="120966" tIns="60483" rIns="120966" bIns="60483" anchor="ctr">
            <a:spAutoFit/>
          </a:bodyPr>
          <a:lstStyle/>
          <a:p>
            <a:pPr algn="ctr">
              <a:spcAft>
                <a:spcPts val="794"/>
              </a:spcAft>
            </a:pPr>
            <a:r>
              <a:rPr lang="en-US" altLang="zh-CN" sz="1300" dirty="0" smtClean="0">
                <a:solidFill>
                  <a:prstClr val="white"/>
                </a:solidFill>
                <a:latin typeface="Arial" pitchFamily="34" charset="0"/>
                <a:ea typeface="微软雅黑" pitchFamily="34" charset="-122"/>
                <a:cs typeface="Arial" pitchFamily="34" charset="0"/>
              </a:rPr>
              <a:t>Key professionals</a:t>
            </a:r>
            <a:endParaRPr lang="en-US" altLang="zh-CN" sz="1300" dirty="0">
              <a:solidFill>
                <a:prstClr val="white"/>
              </a:solidFill>
              <a:latin typeface="Arial" pitchFamily="34" charset="0"/>
              <a:ea typeface="微软雅黑" pitchFamily="34" charset="-122"/>
              <a:cs typeface="Arial" pitchFamily="34" charset="0"/>
            </a:endParaRPr>
          </a:p>
        </p:txBody>
      </p:sp>
      <p:sp>
        <p:nvSpPr>
          <p:cNvPr id="30" name="TextBox 15"/>
          <p:cNvSpPr txBox="1">
            <a:spLocks noChangeArrowheads="1"/>
          </p:cNvSpPr>
          <p:nvPr/>
        </p:nvSpPr>
        <p:spPr bwMode="auto">
          <a:xfrm>
            <a:off x="2164075" y="3539430"/>
            <a:ext cx="3073176" cy="322202"/>
          </a:xfrm>
          <a:prstGeom prst="rect">
            <a:avLst/>
          </a:prstGeom>
          <a:noFill/>
          <a:ln w="9525">
            <a:noFill/>
            <a:miter lim="800000"/>
            <a:headEnd/>
            <a:tailEnd/>
          </a:ln>
        </p:spPr>
        <p:txBody>
          <a:bodyPr wrap="square" lIns="120966" tIns="60483" rIns="120966" bIns="60483" anchor="ctr">
            <a:spAutoFit/>
          </a:bodyPr>
          <a:lstStyle/>
          <a:p>
            <a:pPr algn="ctr">
              <a:spcAft>
                <a:spcPts val="794"/>
              </a:spcAft>
            </a:pPr>
            <a:r>
              <a:rPr lang="en-US" altLang="zh-CN" sz="1300" dirty="0" smtClean="0">
                <a:solidFill>
                  <a:prstClr val="white"/>
                </a:solidFill>
                <a:latin typeface="Arial" pitchFamily="34" charset="0"/>
                <a:ea typeface="微软雅黑" pitchFamily="34" charset="-122"/>
                <a:cs typeface="Arial" pitchFamily="34" charset="0"/>
              </a:rPr>
              <a:t>Basic talent pool</a:t>
            </a:r>
            <a:endParaRPr lang="en-US" altLang="zh-CN" sz="1300" dirty="0">
              <a:solidFill>
                <a:prstClr val="white"/>
              </a:solidFill>
              <a:latin typeface="Arial" pitchFamily="34" charset="0"/>
              <a:ea typeface="微软雅黑" pitchFamily="34" charset="-122"/>
              <a:cs typeface="Arial" pitchFamily="34" charset="0"/>
            </a:endParaRPr>
          </a:p>
        </p:txBody>
      </p:sp>
      <p:grpSp>
        <p:nvGrpSpPr>
          <p:cNvPr id="2" name="组合 70"/>
          <p:cNvGrpSpPr>
            <a:grpSpLocks/>
          </p:cNvGrpSpPr>
          <p:nvPr/>
        </p:nvGrpSpPr>
        <p:grpSpPr bwMode="auto">
          <a:xfrm>
            <a:off x="5626054" y="1396288"/>
            <a:ext cx="6278799" cy="2192908"/>
            <a:chOff x="9657564" y="3572374"/>
            <a:chExt cx="1712130" cy="2204770"/>
          </a:xfrm>
          <a:noFill/>
        </p:grpSpPr>
        <p:sp>
          <p:nvSpPr>
            <p:cNvPr id="32" name="Rounded Rectangular Callout 43"/>
            <p:cNvSpPr/>
            <p:nvPr/>
          </p:nvSpPr>
          <p:spPr>
            <a:xfrm>
              <a:off x="9657564" y="4489374"/>
              <a:ext cx="1595965" cy="345586"/>
            </a:xfrm>
            <a:prstGeom prst="round2DiagRect">
              <a:avLst>
                <a:gd name="adj1" fmla="val 30823"/>
                <a:gd name="adj2" fmla="val 0"/>
              </a:avLst>
            </a:prstGeom>
            <a:grpFill/>
            <a:ln w="12700" cap="flat" cmpd="sng" algn="ctr">
              <a:noFill/>
              <a:prstDash val="solid"/>
              <a:miter lim="800000"/>
            </a:ln>
            <a:effectLst/>
          </p:spPr>
          <p:txBody>
            <a:bodyPr lIns="91416" tIns="45708" rIns="91416" bIns="45708" anchor="ctr"/>
            <a:lstStyle/>
            <a:p>
              <a:pPr algn="ctr" defTabSz="1209307">
                <a:defRPr/>
              </a:pPr>
              <a:endParaRPr lang="en-US" sz="2100" kern="0" dirty="0">
                <a:solidFill>
                  <a:schemeClr val="tx1">
                    <a:lumMod val="75000"/>
                    <a:lumOff val="25000"/>
                  </a:schemeClr>
                </a:solidFill>
                <a:latin typeface="Arial" pitchFamily="34" charset="0"/>
                <a:ea typeface="微软雅黑" pitchFamily="34" charset="-122"/>
                <a:cs typeface="Arial" pitchFamily="34" charset="0"/>
              </a:endParaRPr>
            </a:p>
          </p:txBody>
        </p:sp>
        <p:sp>
          <p:nvSpPr>
            <p:cNvPr id="33" name="TextBox 34"/>
            <p:cNvSpPr txBox="1">
              <a:spLocks noChangeArrowheads="1"/>
            </p:cNvSpPr>
            <p:nvPr/>
          </p:nvSpPr>
          <p:spPr bwMode="auto">
            <a:xfrm>
              <a:off x="9727494" y="3572374"/>
              <a:ext cx="1642200" cy="2204770"/>
            </a:xfrm>
            <a:prstGeom prst="rect">
              <a:avLst/>
            </a:prstGeom>
            <a:grpFill/>
            <a:ln w="9525">
              <a:noFill/>
              <a:miter lim="800000"/>
              <a:headEnd/>
              <a:tailEnd/>
            </a:ln>
          </p:spPr>
          <p:txBody>
            <a:bodyPr wrap="square">
              <a:spAutoFit/>
            </a:bodyPr>
            <a:lstStyle/>
            <a:p>
              <a:pPr>
                <a:lnSpc>
                  <a:spcPct val="150000"/>
                </a:lnSpc>
                <a:buFont typeface="Arial" pitchFamily="34" charset="0"/>
                <a:buChar char="•"/>
                <a:defRPr/>
              </a:pPr>
              <a:r>
                <a:rPr lang="en-US" altLang="zh-CN" sz="1300" dirty="0" smtClean="0">
                  <a:solidFill>
                    <a:prstClr val="black">
                      <a:lumMod val="75000"/>
                      <a:lumOff val="25000"/>
                    </a:prstClr>
                  </a:solidFill>
                  <a:latin typeface="Arial" pitchFamily="34" charset="0"/>
                  <a:ea typeface="微软雅黑" pitchFamily="34" charset="-122"/>
                  <a:cs typeface="Arial" pitchFamily="34" charset="0"/>
                </a:rPr>
                <a:t>Improving basic STEM education</a:t>
              </a:r>
            </a:p>
            <a:p>
              <a:pPr>
                <a:lnSpc>
                  <a:spcPct val="150000"/>
                </a:lnSpc>
                <a:buFont typeface="Arial" pitchFamily="34" charset="0"/>
                <a:buChar char="•"/>
                <a:defRPr/>
              </a:pPr>
              <a:r>
                <a:rPr lang="en-US" altLang="zh-CN" sz="1300" dirty="0" smtClean="0">
                  <a:solidFill>
                    <a:prstClr val="black">
                      <a:lumMod val="75000"/>
                      <a:lumOff val="25000"/>
                    </a:prstClr>
                  </a:solidFill>
                  <a:latin typeface="Arial" pitchFamily="34" charset="0"/>
                  <a:ea typeface="微软雅黑" pitchFamily="34" charset="-122"/>
                  <a:cs typeface="Arial" pitchFamily="34" charset="0"/>
                </a:rPr>
                <a:t>Strengthening cooperation between industries and research institutions to nurture outstanding researchers with strong innovation capabilities; developing and supporting scientists</a:t>
              </a:r>
              <a:endParaRPr lang="zh-CN" altLang="zh-CN" sz="1300" dirty="0" smtClean="0">
                <a:solidFill>
                  <a:prstClr val="black">
                    <a:lumMod val="75000"/>
                    <a:lumOff val="25000"/>
                  </a:prstClr>
                </a:solidFill>
                <a:latin typeface="Arial" pitchFamily="34" charset="0"/>
                <a:ea typeface="微软雅黑" pitchFamily="34" charset="-122"/>
                <a:cs typeface="Arial" pitchFamily="34" charset="0"/>
              </a:endParaRPr>
            </a:p>
            <a:p>
              <a:pPr>
                <a:lnSpc>
                  <a:spcPct val="150000"/>
                </a:lnSpc>
                <a:buFont typeface="Arial" pitchFamily="34" charset="0"/>
                <a:buChar char="•"/>
                <a:defRPr/>
              </a:pPr>
              <a:r>
                <a:rPr lang="en-US" altLang="zh-CN" sz="1300" dirty="0" smtClean="0">
                  <a:solidFill>
                    <a:prstClr val="black">
                      <a:lumMod val="75000"/>
                      <a:lumOff val="25000"/>
                    </a:prstClr>
                  </a:solidFill>
                  <a:latin typeface="Arial" pitchFamily="34" charset="0"/>
                  <a:ea typeface="微软雅黑" pitchFamily="34" charset="-122"/>
                  <a:cs typeface="Arial" pitchFamily="34" charset="0"/>
                </a:rPr>
                <a:t>Providing funds, subsidies, and rewards</a:t>
              </a:r>
              <a:endParaRPr lang="zh-CN" altLang="zh-CN" sz="1300" dirty="0" smtClean="0">
                <a:solidFill>
                  <a:prstClr val="black">
                    <a:lumMod val="75000"/>
                    <a:lumOff val="25000"/>
                  </a:prstClr>
                </a:solidFill>
                <a:latin typeface="Arial" pitchFamily="34" charset="0"/>
                <a:ea typeface="微软雅黑" pitchFamily="34" charset="-122"/>
                <a:cs typeface="Arial" pitchFamily="34" charset="0"/>
              </a:endParaRPr>
            </a:p>
            <a:p>
              <a:pPr>
                <a:lnSpc>
                  <a:spcPct val="150000"/>
                </a:lnSpc>
                <a:buFont typeface="Arial" pitchFamily="34" charset="0"/>
                <a:buChar char="•"/>
                <a:defRPr/>
              </a:pPr>
              <a:r>
                <a:rPr lang="en-US" altLang="zh-CN" sz="1300" dirty="0" smtClean="0">
                  <a:solidFill>
                    <a:prstClr val="black">
                      <a:lumMod val="75000"/>
                      <a:lumOff val="25000"/>
                    </a:prstClr>
                  </a:solidFill>
                  <a:latin typeface="Arial" pitchFamily="34" charset="0"/>
                  <a:ea typeface="微软雅黑" pitchFamily="34" charset="-122"/>
                  <a:cs typeface="Arial" pitchFamily="34" charset="0"/>
                </a:rPr>
                <a:t>Supporting businesses to employ and develop technology professionals</a:t>
              </a:r>
              <a:endParaRPr lang="zh-CN" altLang="zh-CN" sz="1300" dirty="0" smtClean="0">
                <a:solidFill>
                  <a:prstClr val="black">
                    <a:lumMod val="75000"/>
                    <a:lumOff val="25000"/>
                  </a:prstClr>
                </a:solidFill>
                <a:latin typeface="Arial" pitchFamily="34" charset="0"/>
                <a:ea typeface="微软雅黑" pitchFamily="34" charset="-122"/>
                <a:cs typeface="Arial" pitchFamily="34" charset="0"/>
              </a:endParaRPr>
            </a:p>
            <a:p>
              <a:pPr>
                <a:lnSpc>
                  <a:spcPct val="150000"/>
                </a:lnSpc>
                <a:buFont typeface="Arial" pitchFamily="34" charset="0"/>
                <a:buChar char="•"/>
                <a:defRPr/>
              </a:pPr>
              <a:r>
                <a:rPr lang="en-US" altLang="zh-CN" sz="1300" dirty="0" smtClean="0">
                  <a:solidFill>
                    <a:prstClr val="black">
                      <a:lumMod val="75000"/>
                      <a:lumOff val="25000"/>
                    </a:prstClr>
                  </a:solidFill>
                  <a:latin typeface="Arial" pitchFamily="34" charset="0"/>
                  <a:ea typeface="微软雅黑" pitchFamily="34" charset="-122"/>
                  <a:cs typeface="Arial" pitchFamily="34" charset="0"/>
                </a:rPr>
                <a:t>Creating a favorable soft environment for workforce development</a:t>
              </a:r>
              <a:endParaRPr lang="zh-CN" altLang="zh-CN" sz="1300" dirty="0" smtClean="0">
                <a:solidFill>
                  <a:prstClr val="black">
                    <a:lumMod val="75000"/>
                    <a:lumOff val="25000"/>
                  </a:prstClr>
                </a:solidFill>
                <a:latin typeface="Arial" pitchFamily="34" charset="0"/>
                <a:ea typeface="微软雅黑" pitchFamily="34" charset="-122"/>
                <a:cs typeface="Arial" pitchFamily="34" charset="0"/>
              </a:endParaRPr>
            </a:p>
          </p:txBody>
        </p:sp>
      </p:grpSp>
      <p:grpSp>
        <p:nvGrpSpPr>
          <p:cNvPr id="3" name="组合 70"/>
          <p:cNvGrpSpPr>
            <a:grpSpLocks/>
          </p:cNvGrpSpPr>
          <p:nvPr/>
        </p:nvGrpSpPr>
        <p:grpSpPr bwMode="auto">
          <a:xfrm>
            <a:off x="1365741" y="5528398"/>
            <a:ext cx="2978028" cy="368494"/>
            <a:chOff x="9657564" y="4484866"/>
            <a:chExt cx="1595965" cy="370487"/>
          </a:xfrm>
          <a:noFill/>
        </p:grpSpPr>
        <p:sp>
          <p:nvSpPr>
            <p:cNvPr id="35" name="Rounded Rectangular Callout 43"/>
            <p:cNvSpPr/>
            <p:nvPr/>
          </p:nvSpPr>
          <p:spPr>
            <a:xfrm>
              <a:off x="9657564" y="4489374"/>
              <a:ext cx="1595965" cy="345586"/>
            </a:xfrm>
            <a:prstGeom prst="round2DiagRect">
              <a:avLst>
                <a:gd name="adj1" fmla="val 30823"/>
                <a:gd name="adj2" fmla="val 0"/>
              </a:avLst>
            </a:prstGeom>
            <a:grpFill/>
            <a:ln w="12700" cap="flat" cmpd="sng" algn="ctr">
              <a:noFill/>
              <a:prstDash val="solid"/>
              <a:miter lim="800000"/>
            </a:ln>
            <a:effectLst/>
          </p:spPr>
          <p:txBody>
            <a:bodyPr lIns="91416" tIns="45708" rIns="91416" bIns="45708" anchor="ctr"/>
            <a:lstStyle/>
            <a:p>
              <a:pPr algn="ctr" defTabSz="1209307">
                <a:defRPr/>
              </a:pPr>
              <a:endParaRPr lang="en-US" sz="2100" kern="0" dirty="0">
                <a:solidFill>
                  <a:schemeClr val="tx1">
                    <a:lumMod val="75000"/>
                    <a:lumOff val="25000"/>
                  </a:schemeClr>
                </a:solidFill>
                <a:latin typeface="Arial" pitchFamily="34" charset="0"/>
                <a:ea typeface="微软雅黑" pitchFamily="34" charset="-122"/>
                <a:cs typeface="Arial" pitchFamily="34" charset="0"/>
              </a:endParaRPr>
            </a:p>
          </p:txBody>
        </p:sp>
        <p:sp>
          <p:nvSpPr>
            <p:cNvPr id="36" name="TextBox 47"/>
            <p:cNvSpPr txBox="1">
              <a:spLocks noChangeArrowheads="1"/>
            </p:cNvSpPr>
            <p:nvPr/>
          </p:nvSpPr>
          <p:spPr bwMode="auto">
            <a:xfrm>
              <a:off x="9808302" y="4484866"/>
              <a:ext cx="1283807" cy="370487"/>
            </a:xfrm>
            <a:prstGeom prst="rect">
              <a:avLst/>
            </a:prstGeom>
            <a:grpFill/>
            <a:ln w="9525">
              <a:noFill/>
              <a:miter lim="800000"/>
              <a:headEnd/>
              <a:tailEnd/>
            </a:ln>
          </p:spPr>
          <p:txBody>
            <a:bodyPr>
              <a:spAutoFit/>
            </a:bodyPr>
            <a:lstStyle/>
            <a:p>
              <a:pPr>
                <a:defRPr/>
              </a:pPr>
              <a:endParaRPr lang="zh-CN" altLang="zh-CN" dirty="0">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5" name="组合 70"/>
          <p:cNvGrpSpPr>
            <a:grpSpLocks/>
          </p:cNvGrpSpPr>
          <p:nvPr/>
        </p:nvGrpSpPr>
        <p:grpSpPr bwMode="auto">
          <a:xfrm>
            <a:off x="1783963" y="4469553"/>
            <a:ext cx="2978028" cy="368494"/>
            <a:chOff x="9657564" y="4484866"/>
            <a:chExt cx="1595965" cy="371284"/>
          </a:xfrm>
          <a:noFill/>
        </p:grpSpPr>
        <p:sp>
          <p:nvSpPr>
            <p:cNvPr id="38" name="Rounded Rectangular Callout 43"/>
            <p:cNvSpPr/>
            <p:nvPr/>
          </p:nvSpPr>
          <p:spPr>
            <a:xfrm>
              <a:off x="9657564" y="4489383"/>
              <a:ext cx="1595965" cy="345577"/>
            </a:xfrm>
            <a:prstGeom prst="round2DiagRect">
              <a:avLst>
                <a:gd name="adj1" fmla="val 30823"/>
                <a:gd name="adj2" fmla="val 0"/>
              </a:avLst>
            </a:prstGeom>
            <a:grpFill/>
            <a:ln w="12700" cap="flat" cmpd="sng" algn="ctr">
              <a:noFill/>
              <a:prstDash val="solid"/>
              <a:miter lim="800000"/>
            </a:ln>
            <a:effectLst/>
          </p:spPr>
          <p:txBody>
            <a:bodyPr lIns="91416" tIns="45708" rIns="91416" bIns="45708" anchor="ctr"/>
            <a:lstStyle/>
            <a:p>
              <a:pPr algn="ctr" defTabSz="1209307">
                <a:defRPr/>
              </a:pPr>
              <a:endParaRPr lang="en-US" sz="2100" kern="0" dirty="0">
                <a:solidFill>
                  <a:schemeClr val="tx1">
                    <a:lumMod val="75000"/>
                    <a:lumOff val="25000"/>
                  </a:schemeClr>
                </a:solidFill>
                <a:latin typeface="Arial" pitchFamily="34" charset="0"/>
                <a:ea typeface="微软雅黑" pitchFamily="34" charset="-122"/>
                <a:cs typeface="Arial" pitchFamily="34" charset="0"/>
              </a:endParaRPr>
            </a:p>
          </p:txBody>
        </p:sp>
        <p:sp>
          <p:nvSpPr>
            <p:cNvPr id="39" name="TextBox 51"/>
            <p:cNvSpPr txBox="1">
              <a:spLocks noChangeArrowheads="1"/>
            </p:cNvSpPr>
            <p:nvPr/>
          </p:nvSpPr>
          <p:spPr bwMode="auto">
            <a:xfrm>
              <a:off x="9808302" y="4484866"/>
              <a:ext cx="1283807" cy="371284"/>
            </a:xfrm>
            <a:prstGeom prst="rect">
              <a:avLst/>
            </a:prstGeom>
            <a:grpFill/>
            <a:ln w="9525">
              <a:noFill/>
              <a:miter lim="800000"/>
              <a:headEnd/>
              <a:tailEnd/>
            </a:ln>
          </p:spPr>
          <p:txBody>
            <a:bodyPr>
              <a:spAutoFit/>
            </a:bodyPr>
            <a:lstStyle/>
            <a:p>
              <a:pPr>
                <a:defRPr/>
              </a:pPr>
              <a:endParaRPr lang="zh-CN" altLang="zh-CN" dirty="0">
                <a:solidFill>
                  <a:schemeClr val="tx1">
                    <a:lumMod val="75000"/>
                    <a:lumOff val="25000"/>
                  </a:schemeClr>
                </a:solidFill>
                <a:latin typeface="Arial" pitchFamily="34" charset="0"/>
                <a:ea typeface="微软雅黑" pitchFamily="34" charset="-122"/>
                <a:cs typeface="Arial" pitchFamily="34" charset="0"/>
              </a:endParaRPr>
            </a:p>
          </p:txBody>
        </p:sp>
      </p:grpSp>
      <p:pic>
        <p:nvPicPr>
          <p:cNvPr id="40" name="Picture 1"/>
          <p:cNvPicPr/>
          <p:nvPr/>
        </p:nvPicPr>
        <p:blipFill>
          <a:blip r:embed="rId2" cstate="print"/>
          <a:srcRect/>
          <a:stretch>
            <a:fillRect/>
          </a:stretch>
        </p:blipFill>
        <p:spPr bwMode="auto">
          <a:xfrm>
            <a:off x="1580825" y="4595335"/>
            <a:ext cx="3423716" cy="1519017"/>
          </a:xfrm>
          <a:prstGeom prst="rect">
            <a:avLst/>
          </a:prstGeom>
          <a:noFill/>
          <a:ln w="9525">
            <a:noFill/>
            <a:miter lim="800000"/>
            <a:headEnd/>
            <a:tailEnd/>
          </a:ln>
        </p:spPr>
      </p:pic>
      <p:cxnSp>
        <p:nvCxnSpPr>
          <p:cNvPr id="41" name="直接连接符 40"/>
          <p:cNvCxnSpPr/>
          <p:nvPr/>
        </p:nvCxnSpPr>
        <p:spPr>
          <a:xfrm flipV="1">
            <a:off x="290320" y="4121582"/>
            <a:ext cx="11614533" cy="8418"/>
          </a:xfrm>
          <a:prstGeom prst="line">
            <a:avLst/>
          </a:prstGeom>
          <a:ln/>
        </p:spPr>
        <p:style>
          <a:lnRef idx="1">
            <a:schemeClr val="accent6"/>
          </a:lnRef>
          <a:fillRef idx="0">
            <a:schemeClr val="accent6"/>
          </a:fillRef>
          <a:effectRef idx="0">
            <a:schemeClr val="accent6"/>
          </a:effectRef>
          <a:fontRef idx="minor">
            <a:schemeClr val="tx1"/>
          </a:fontRef>
        </p:style>
      </p:cxnSp>
      <p:sp>
        <p:nvSpPr>
          <p:cNvPr id="42" name="TextBox 41"/>
          <p:cNvSpPr txBox="1"/>
          <p:nvPr/>
        </p:nvSpPr>
        <p:spPr>
          <a:xfrm>
            <a:off x="290320" y="4934939"/>
            <a:ext cx="1593999" cy="953144"/>
          </a:xfrm>
          <a:prstGeom prst="rect">
            <a:avLst/>
          </a:prstGeom>
          <a:noFill/>
        </p:spPr>
        <p:txBody>
          <a:bodyPr wrap="square" lIns="120966" tIns="60483" rIns="120966" bIns="60483" rtlCol="0">
            <a:spAutoFit/>
          </a:bodyPr>
          <a:lstStyle/>
          <a:p>
            <a:r>
              <a:rPr lang="en-US" altLang="zh-CN" b="1" dirty="0" smtClean="0">
                <a:solidFill>
                  <a:srgbClr val="0070C0"/>
                </a:solidFill>
                <a:latin typeface="Arial" pitchFamily="34" charset="0"/>
                <a:cs typeface="Arial" pitchFamily="34" charset="0"/>
              </a:rPr>
              <a:t>Europe </a:t>
            </a:r>
          </a:p>
          <a:p>
            <a:endParaRPr lang="en-US" altLang="zh-CN" b="1" dirty="0" smtClean="0">
              <a:solidFill>
                <a:srgbClr val="0070C0"/>
              </a:solidFill>
              <a:latin typeface="Arial" pitchFamily="34" charset="0"/>
              <a:cs typeface="Arial" pitchFamily="34" charset="0"/>
            </a:endParaRPr>
          </a:p>
          <a:p>
            <a:r>
              <a:rPr lang="en-US" altLang="zh-CN" b="1" dirty="0" smtClean="0">
                <a:solidFill>
                  <a:srgbClr val="0070C0"/>
                </a:solidFill>
                <a:latin typeface="Arial" pitchFamily="34" charset="0"/>
                <a:cs typeface="Arial" pitchFamily="34" charset="0"/>
              </a:rPr>
              <a:t>2020</a:t>
            </a:r>
            <a:endParaRPr lang="zh-CN" altLang="en-US" b="1" dirty="0">
              <a:solidFill>
                <a:srgbClr val="0070C0"/>
              </a:solidFill>
              <a:latin typeface="Arial" pitchFamily="34" charset="0"/>
              <a:cs typeface="Arial" pitchFamily="34" charset="0"/>
            </a:endParaRPr>
          </a:p>
        </p:txBody>
      </p:sp>
      <p:sp>
        <p:nvSpPr>
          <p:cNvPr id="43" name="TextBox 58"/>
          <p:cNvSpPr txBox="1"/>
          <p:nvPr/>
        </p:nvSpPr>
        <p:spPr>
          <a:xfrm>
            <a:off x="612947" y="1407354"/>
            <a:ext cx="620643" cy="3030899"/>
          </a:xfrm>
          <a:prstGeom prst="rect">
            <a:avLst/>
          </a:prstGeom>
          <a:noFill/>
        </p:spPr>
        <p:txBody>
          <a:bodyPr vert="eaVert" wrap="square" lIns="120966" tIns="60483" rIns="120966" bIns="60483">
            <a:noAutofit/>
          </a:bodyPr>
          <a:lstStyle/>
          <a:p>
            <a:pPr>
              <a:defRPr/>
            </a:pPr>
            <a:r>
              <a:rPr lang="en-US" altLang="zh-CN" sz="1200" dirty="0" smtClean="0">
                <a:solidFill>
                  <a:schemeClr val="bg1"/>
                </a:solidFill>
                <a:latin typeface="Arial" pitchFamily="34" charset="0"/>
                <a:ea typeface="微软雅黑" pitchFamily="34" charset="-122"/>
                <a:cs typeface="Arial" pitchFamily="34" charset="0"/>
              </a:rPr>
              <a:t>Develop leading tech development skills</a:t>
            </a:r>
            <a:endParaRPr lang="en-US" altLang="zh-CN" sz="1200" dirty="0">
              <a:solidFill>
                <a:schemeClr val="bg1"/>
              </a:solidFill>
              <a:latin typeface="Arial" pitchFamily="34" charset="0"/>
              <a:ea typeface="微软雅黑" pitchFamily="34" charset="-122"/>
              <a:cs typeface="Arial" pitchFamily="34" charset="0"/>
            </a:endParaRPr>
          </a:p>
          <a:p>
            <a:pPr>
              <a:defRPr/>
            </a:pPr>
            <a:r>
              <a:rPr lang="en-US" altLang="zh-CN" sz="1200" dirty="0" smtClean="0">
                <a:solidFill>
                  <a:schemeClr val="bg1"/>
                </a:solidFill>
                <a:latin typeface="Arial" pitchFamily="34" charset="0"/>
                <a:ea typeface="微软雅黑" pitchFamily="34" charset="-122"/>
                <a:cs typeface="Arial" pitchFamily="34" charset="0"/>
              </a:rPr>
              <a:t>Fully develop the ecosystem</a:t>
            </a:r>
            <a:endParaRPr lang="zh-CN" altLang="en-US" sz="1200" dirty="0">
              <a:solidFill>
                <a:schemeClr val="bg1"/>
              </a:solidFill>
              <a:latin typeface="Arial" pitchFamily="34" charset="0"/>
              <a:ea typeface="微软雅黑" pitchFamily="34" charset="-122"/>
              <a:cs typeface="Arial" pitchFamily="34" charset="0"/>
            </a:endParaRPr>
          </a:p>
        </p:txBody>
      </p:sp>
      <p:graphicFrame>
        <p:nvGraphicFramePr>
          <p:cNvPr id="44" name="表格 43"/>
          <p:cNvGraphicFramePr>
            <a:graphicFrameLocks noGrp="1"/>
          </p:cNvGraphicFramePr>
          <p:nvPr/>
        </p:nvGraphicFramePr>
        <p:xfrm>
          <a:off x="5129710" y="4285512"/>
          <a:ext cx="6622455" cy="2125891"/>
        </p:xfrm>
        <a:graphic>
          <a:graphicData uri="http://schemas.openxmlformats.org/drawingml/2006/table">
            <a:tbl>
              <a:tblPr>
                <a:tableStyleId>{BC89EF96-8CEA-46FF-86C4-4CE0E7609802}</a:tableStyleId>
              </a:tblPr>
              <a:tblGrid>
                <a:gridCol w="1717589"/>
                <a:gridCol w="4904866"/>
              </a:tblGrid>
              <a:tr h="425891">
                <a:tc>
                  <a:txBody>
                    <a:bodyPr/>
                    <a:lstStyle/>
                    <a:p>
                      <a:pPr algn="ctr">
                        <a:lnSpc>
                          <a:spcPct val="107000"/>
                        </a:lnSpc>
                        <a:spcAft>
                          <a:spcPts val="0"/>
                        </a:spcAft>
                      </a:pPr>
                      <a:endParaRPr lang="en-US" sz="900" b="1" dirty="0" smtClean="0">
                        <a:solidFill>
                          <a:srgbClr val="5F5F5F"/>
                        </a:solidFill>
                        <a:latin typeface="微软雅黑" pitchFamily="34" charset="-122"/>
                      </a:endParaRPr>
                    </a:p>
                    <a:p>
                      <a:pPr algn="ctr">
                        <a:lnSpc>
                          <a:spcPct val="107000"/>
                        </a:lnSpc>
                        <a:spcAft>
                          <a:spcPts val="0"/>
                        </a:spcAft>
                      </a:pPr>
                      <a:r>
                        <a:rPr lang="en-US" sz="900" b="1" dirty="0" smtClean="0">
                          <a:solidFill>
                            <a:srgbClr val="5F5F5F"/>
                          </a:solidFill>
                          <a:latin typeface="微软雅黑" pitchFamily="34" charset="-122"/>
                        </a:rPr>
                        <a:t>Projects</a:t>
                      </a:r>
                      <a:r>
                        <a:rPr lang="en-US" sz="900" b="1" dirty="0">
                          <a:solidFill>
                            <a:srgbClr val="5F5F5F"/>
                          </a:solidFill>
                          <a:latin typeface="微软雅黑" pitchFamily="34" charset="-122"/>
                        </a:rPr>
                        <a:t>/ </a:t>
                      </a:r>
                      <a:r>
                        <a:rPr lang="en-US" sz="900" b="1" dirty="0" err="1">
                          <a:solidFill>
                            <a:srgbClr val="5F5F5F"/>
                          </a:solidFill>
                          <a:latin typeface="微软雅黑" pitchFamily="34" charset="-122"/>
                        </a:rPr>
                        <a:t>Programmes</a:t>
                      </a:r>
                      <a:endParaRPr lang="zh-CN" sz="900" b="1" dirty="0">
                        <a:solidFill>
                          <a:srgbClr val="5F5F5F"/>
                        </a:solidFill>
                        <a:latin typeface="Calibri"/>
                        <a:ea typeface="宋体"/>
                        <a:cs typeface="Times New Roman"/>
                      </a:endParaRPr>
                    </a:p>
                  </a:txBody>
                  <a:tcPr marL="62861" marR="62861" marT="0" marB="0"/>
                </a:tc>
                <a:tc>
                  <a:txBody>
                    <a:bodyPr/>
                    <a:lstStyle/>
                    <a:p>
                      <a:pPr algn="ctr">
                        <a:lnSpc>
                          <a:spcPct val="107000"/>
                        </a:lnSpc>
                        <a:spcAft>
                          <a:spcPts val="0"/>
                        </a:spcAft>
                      </a:pPr>
                      <a:endParaRPr lang="en-US" sz="900" b="1" dirty="0" smtClean="0">
                        <a:solidFill>
                          <a:srgbClr val="5F5F5F"/>
                        </a:solidFill>
                        <a:latin typeface="微软雅黑" pitchFamily="34" charset="-122"/>
                      </a:endParaRPr>
                    </a:p>
                    <a:p>
                      <a:pPr algn="ctr">
                        <a:lnSpc>
                          <a:spcPct val="107000"/>
                        </a:lnSpc>
                        <a:spcAft>
                          <a:spcPts val="0"/>
                        </a:spcAft>
                      </a:pPr>
                      <a:r>
                        <a:rPr lang="en-US" sz="900" b="1" dirty="0" smtClean="0">
                          <a:solidFill>
                            <a:srgbClr val="5F5F5F"/>
                          </a:solidFill>
                          <a:latin typeface="微软雅黑" pitchFamily="34" charset="-122"/>
                        </a:rPr>
                        <a:t>Description</a:t>
                      </a:r>
                      <a:endParaRPr lang="zh-CN" sz="900" b="1" dirty="0">
                        <a:solidFill>
                          <a:srgbClr val="5F5F5F"/>
                        </a:solidFill>
                        <a:latin typeface="Calibri"/>
                        <a:ea typeface="宋体"/>
                        <a:cs typeface="Times New Roman"/>
                      </a:endParaRPr>
                    </a:p>
                  </a:txBody>
                  <a:tcPr marL="62861" marR="62861" marT="0" marB="0"/>
                </a:tc>
              </a:tr>
              <a:tr h="624616">
                <a:tc>
                  <a:txBody>
                    <a:bodyPr/>
                    <a:lstStyle/>
                    <a:p>
                      <a:pPr algn="ctr">
                        <a:lnSpc>
                          <a:spcPct val="107000"/>
                        </a:lnSpc>
                        <a:spcAft>
                          <a:spcPts val="0"/>
                        </a:spcAft>
                      </a:pPr>
                      <a:endParaRPr lang="en-US" sz="900" b="1" dirty="0" smtClean="0">
                        <a:solidFill>
                          <a:srgbClr val="5F5F5F"/>
                        </a:solidFill>
                        <a:latin typeface="微软雅黑" pitchFamily="34" charset="-122"/>
                      </a:endParaRPr>
                    </a:p>
                    <a:p>
                      <a:pPr algn="ctr">
                        <a:lnSpc>
                          <a:spcPct val="107000"/>
                        </a:lnSpc>
                        <a:spcAft>
                          <a:spcPts val="0"/>
                        </a:spcAft>
                      </a:pPr>
                      <a:endParaRPr lang="en-US" sz="900" b="1" dirty="0" smtClean="0">
                        <a:solidFill>
                          <a:srgbClr val="5F5F5F"/>
                        </a:solidFill>
                        <a:latin typeface="微软雅黑" pitchFamily="34" charset="-122"/>
                      </a:endParaRPr>
                    </a:p>
                    <a:p>
                      <a:pPr algn="ctr">
                        <a:lnSpc>
                          <a:spcPct val="107000"/>
                        </a:lnSpc>
                        <a:spcAft>
                          <a:spcPts val="0"/>
                        </a:spcAft>
                      </a:pPr>
                      <a:r>
                        <a:rPr lang="en-US" sz="900" b="1" dirty="0" smtClean="0">
                          <a:solidFill>
                            <a:srgbClr val="5F5F5F"/>
                          </a:solidFill>
                          <a:latin typeface="微软雅黑" pitchFamily="34" charset="-122"/>
                        </a:rPr>
                        <a:t>Erasmus</a:t>
                      </a:r>
                      <a:r>
                        <a:rPr lang="en-US" sz="900" b="1" dirty="0">
                          <a:solidFill>
                            <a:srgbClr val="5F5F5F"/>
                          </a:solidFill>
                          <a:latin typeface="微软雅黑" pitchFamily="34" charset="-122"/>
                        </a:rPr>
                        <a:t>+</a:t>
                      </a:r>
                      <a:endParaRPr lang="zh-CN" sz="900" b="1" dirty="0">
                        <a:solidFill>
                          <a:srgbClr val="5F5F5F"/>
                        </a:solidFill>
                        <a:latin typeface="Calibri"/>
                        <a:ea typeface="宋体"/>
                        <a:cs typeface="Times New Roman"/>
                      </a:endParaRPr>
                    </a:p>
                  </a:txBody>
                  <a:tcPr marL="62861" marR="62861" marT="0" marB="0"/>
                </a:tc>
                <a:tc>
                  <a:txBody>
                    <a:bodyPr/>
                    <a:lstStyle/>
                    <a:p>
                      <a:pPr algn="just">
                        <a:lnSpc>
                          <a:spcPct val="107000"/>
                        </a:lnSpc>
                        <a:spcAft>
                          <a:spcPts val="0"/>
                        </a:spcAft>
                      </a:pPr>
                      <a:r>
                        <a:rPr lang="en-US" sz="900" dirty="0" smtClean="0">
                          <a:solidFill>
                            <a:srgbClr val="5F5F5F"/>
                          </a:solidFill>
                          <a:latin typeface="微软雅黑" pitchFamily="34" charset="-122"/>
                        </a:rPr>
                        <a:t>Supporting </a:t>
                      </a:r>
                      <a:r>
                        <a:rPr lang="en-US" sz="900" dirty="0">
                          <a:solidFill>
                            <a:srgbClr val="5F5F5F"/>
                          </a:solidFill>
                          <a:latin typeface="微软雅黑" pitchFamily="34" charset="-122"/>
                        </a:rPr>
                        <a:t>education, training, youth and sport in Europe by provide opportunities for over 4 million Europeans to study, train gain experience, and volunteers abroad.</a:t>
                      </a:r>
                      <a:endParaRPr lang="zh-CN" sz="900" dirty="0">
                        <a:solidFill>
                          <a:srgbClr val="5F5F5F"/>
                        </a:solidFill>
                        <a:latin typeface="微软雅黑" pitchFamily="34" charset="-122"/>
                      </a:endParaRPr>
                    </a:p>
                    <a:p>
                      <a:pPr algn="just">
                        <a:lnSpc>
                          <a:spcPct val="107000"/>
                        </a:lnSpc>
                        <a:spcAft>
                          <a:spcPts val="0"/>
                        </a:spcAft>
                      </a:pPr>
                      <a:r>
                        <a:rPr lang="en-US" sz="900" dirty="0">
                          <a:solidFill>
                            <a:srgbClr val="5F5F5F"/>
                          </a:solidFill>
                          <a:latin typeface="微软雅黑" pitchFamily="34" charset="-122"/>
                        </a:rPr>
                        <a:t>Budget: €14.7 billion</a:t>
                      </a:r>
                      <a:endParaRPr lang="zh-CN" sz="900" dirty="0">
                        <a:solidFill>
                          <a:srgbClr val="5F5F5F"/>
                        </a:solidFill>
                        <a:latin typeface="Calibri"/>
                        <a:ea typeface="宋体"/>
                        <a:cs typeface="Times New Roman"/>
                      </a:endParaRPr>
                    </a:p>
                  </a:txBody>
                  <a:tcPr marL="62861" marR="62861" marT="0" marB="0"/>
                </a:tc>
              </a:tr>
              <a:tr h="614506">
                <a:tc>
                  <a:txBody>
                    <a:bodyPr/>
                    <a:lstStyle/>
                    <a:p>
                      <a:pPr algn="ctr">
                        <a:lnSpc>
                          <a:spcPct val="107000"/>
                        </a:lnSpc>
                        <a:spcAft>
                          <a:spcPts val="0"/>
                        </a:spcAft>
                      </a:pPr>
                      <a:endParaRPr lang="en-US" sz="900" b="1" dirty="0" smtClean="0">
                        <a:solidFill>
                          <a:srgbClr val="5F5F5F"/>
                        </a:solidFill>
                        <a:latin typeface="微软雅黑" pitchFamily="34" charset="-122"/>
                      </a:endParaRPr>
                    </a:p>
                    <a:p>
                      <a:pPr algn="ctr">
                        <a:lnSpc>
                          <a:spcPct val="107000"/>
                        </a:lnSpc>
                        <a:spcAft>
                          <a:spcPts val="0"/>
                        </a:spcAft>
                      </a:pPr>
                      <a:endParaRPr lang="en-US" sz="900" b="1" dirty="0" smtClean="0">
                        <a:solidFill>
                          <a:srgbClr val="5F5F5F"/>
                        </a:solidFill>
                        <a:latin typeface="微软雅黑" pitchFamily="34" charset="-122"/>
                      </a:endParaRPr>
                    </a:p>
                    <a:p>
                      <a:pPr algn="ctr">
                        <a:lnSpc>
                          <a:spcPct val="107000"/>
                        </a:lnSpc>
                        <a:spcAft>
                          <a:spcPts val="0"/>
                        </a:spcAft>
                      </a:pPr>
                      <a:r>
                        <a:rPr lang="en-US" sz="900" b="1" dirty="0" smtClean="0">
                          <a:solidFill>
                            <a:srgbClr val="5F5F5F"/>
                          </a:solidFill>
                          <a:latin typeface="微软雅黑" pitchFamily="34" charset="-122"/>
                        </a:rPr>
                        <a:t>Creative </a:t>
                      </a:r>
                      <a:r>
                        <a:rPr lang="en-US" sz="900" b="1" dirty="0">
                          <a:solidFill>
                            <a:srgbClr val="5F5F5F"/>
                          </a:solidFill>
                          <a:latin typeface="微软雅黑" pitchFamily="34" charset="-122"/>
                        </a:rPr>
                        <a:t>Europe</a:t>
                      </a:r>
                      <a:endParaRPr lang="zh-CN" sz="900" b="1" dirty="0">
                        <a:solidFill>
                          <a:srgbClr val="5F5F5F"/>
                        </a:solidFill>
                        <a:latin typeface="Calibri"/>
                        <a:ea typeface="宋体"/>
                        <a:cs typeface="Times New Roman"/>
                      </a:endParaRPr>
                    </a:p>
                  </a:txBody>
                  <a:tcPr marL="62861" marR="62861" marT="0" marB="0"/>
                </a:tc>
                <a:tc>
                  <a:txBody>
                    <a:bodyPr/>
                    <a:lstStyle/>
                    <a:p>
                      <a:pPr algn="just">
                        <a:lnSpc>
                          <a:spcPct val="107000"/>
                        </a:lnSpc>
                        <a:spcAft>
                          <a:spcPts val="0"/>
                        </a:spcAft>
                      </a:pPr>
                      <a:r>
                        <a:rPr lang="en-US" sz="900" dirty="0">
                          <a:solidFill>
                            <a:srgbClr val="5F5F5F"/>
                          </a:solidFill>
                          <a:latin typeface="微软雅黑" pitchFamily="34" charset="-122"/>
                        </a:rPr>
                        <a:t>Supporting the culture and audiovisual sectors by financing hundreds of </a:t>
                      </a:r>
                      <a:r>
                        <a:rPr lang="en-US" sz="900" dirty="0" err="1">
                          <a:solidFill>
                            <a:srgbClr val="5F5F5F"/>
                          </a:solidFill>
                          <a:latin typeface="微软雅黑" pitchFamily="34" charset="-122"/>
                        </a:rPr>
                        <a:t>programmes</a:t>
                      </a:r>
                      <a:r>
                        <a:rPr lang="en-US" sz="900" dirty="0">
                          <a:solidFill>
                            <a:srgbClr val="5F5F5F"/>
                          </a:solidFill>
                          <a:latin typeface="微软雅黑" pitchFamily="34" charset="-122"/>
                        </a:rPr>
                        <a:t> in support of artists, actors, and musicians.</a:t>
                      </a:r>
                      <a:endParaRPr lang="zh-CN" sz="900" dirty="0">
                        <a:solidFill>
                          <a:srgbClr val="5F5F5F"/>
                        </a:solidFill>
                        <a:latin typeface="微软雅黑" pitchFamily="34" charset="-122"/>
                      </a:endParaRPr>
                    </a:p>
                    <a:p>
                      <a:pPr algn="just">
                        <a:lnSpc>
                          <a:spcPct val="107000"/>
                        </a:lnSpc>
                        <a:spcAft>
                          <a:spcPts val="0"/>
                        </a:spcAft>
                      </a:pPr>
                      <a:r>
                        <a:rPr lang="en-US" sz="900" dirty="0">
                          <a:solidFill>
                            <a:srgbClr val="5F5F5F"/>
                          </a:solidFill>
                          <a:latin typeface="微软雅黑" pitchFamily="34" charset="-122"/>
                        </a:rPr>
                        <a:t>Budgets: €1.46 billion</a:t>
                      </a:r>
                      <a:endParaRPr lang="zh-CN" sz="900" dirty="0">
                        <a:solidFill>
                          <a:srgbClr val="5F5F5F"/>
                        </a:solidFill>
                        <a:latin typeface="Calibri"/>
                        <a:ea typeface="宋体"/>
                        <a:cs typeface="Times New Roman"/>
                      </a:endParaRPr>
                    </a:p>
                  </a:txBody>
                  <a:tcPr marL="62861" marR="62861" marT="0" marB="0"/>
                </a:tc>
              </a:tr>
              <a:tr h="460878">
                <a:tc>
                  <a:txBody>
                    <a:bodyPr/>
                    <a:lstStyle/>
                    <a:p>
                      <a:pPr algn="ctr">
                        <a:lnSpc>
                          <a:spcPct val="107000"/>
                        </a:lnSpc>
                        <a:spcAft>
                          <a:spcPts val="0"/>
                        </a:spcAft>
                      </a:pPr>
                      <a:endParaRPr lang="en-US" sz="900" b="1" dirty="0" smtClean="0">
                        <a:solidFill>
                          <a:srgbClr val="5F5F5F"/>
                        </a:solidFill>
                        <a:latin typeface="微软雅黑" pitchFamily="34" charset="-122"/>
                      </a:endParaRPr>
                    </a:p>
                    <a:p>
                      <a:pPr algn="ctr">
                        <a:lnSpc>
                          <a:spcPct val="107000"/>
                        </a:lnSpc>
                        <a:spcAft>
                          <a:spcPts val="0"/>
                        </a:spcAft>
                      </a:pPr>
                      <a:r>
                        <a:rPr lang="en-US" sz="900" b="1" dirty="0" smtClean="0">
                          <a:solidFill>
                            <a:srgbClr val="5F5F5F"/>
                          </a:solidFill>
                          <a:latin typeface="微软雅黑" pitchFamily="34" charset="-122"/>
                        </a:rPr>
                        <a:t>Marie </a:t>
                      </a:r>
                      <a:r>
                        <a:rPr lang="en-US" sz="900" b="1" dirty="0" err="1">
                          <a:solidFill>
                            <a:srgbClr val="5F5F5F"/>
                          </a:solidFill>
                          <a:latin typeface="微软雅黑" pitchFamily="34" charset="-122"/>
                        </a:rPr>
                        <a:t>Skłodowska</a:t>
                      </a:r>
                      <a:r>
                        <a:rPr lang="en-US" sz="900" b="1" dirty="0">
                          <a:solidFill>
                            <a:srgbClr val="5F5F5F"/>
                          </a:solidFill>
                          <a:latin typeface="微软雅黑" pitchFamily="34" charset="-122"/>
                        </a:rPr>
                        <a:t>-Curie actions</a:t>
                      </a:r>
                      <a:endParaRPr lang="zh-CN" sz="900" b="1" dirty="0">
                        <a:solidFill>
                          <a:srgbClr val="5F5F5F"/>
                        </a:solidFill>
                        <a:latin typeface="Calibri"/>
                        <a:ea typeface="宋体"/>
                        <a:cs typeface="Times New Roman"/>
                      </a:endParaRPr>
                    </a:p>
                  </a:txBody>
                  <a:tcPr marL="62861" marR="62861" marT="0" marB="0"/>
                </a:tc>
                <a:tc>
                  <a:txBody>
                    <a:bodyPr/>
                    <a:lstStyle/>
                    <a:p>
                      <a:pPr algn="just">
                        <a:lnSpc>
                          <a:spcPct val="107000"/>
                        </a:lnSpc>
                        <a:spcAft>
                          <a:spcPts val="0"/>
                        </a:spcAft>
                      </a:pPr>
                      <a:r>
                        <a:rPr lang="en-US" sz="900" dirty="0">
                          <a:solidFill>
                            <a:srgbClr val="5F5F5F"/>
                          </a:solidFill>
                          <a:latin typeface="微软雅黑" pitchFamily="34" charset="-122"/>
                        </a:rPr>
                        <a:t>Research Fellowship </a:t>
                      </a:r>
                      <a:r>
                        <a:rPr lang="en-US" sz="900" dirty="0" err="1">
                          <a:solidFill>
                            <a:srgbClr val="5F5F5F"/>
                          </a:solidFill>
                          <a:latin typeface="微软雅黑" pitchFamily="34" charset="-122"/>
                        </a:rPr>
                        <a:t>Programme</a:t>
                      </a:r>
                      <a:endParaRPr lang="zh-CN" sz="900" dirty="0">
                        <a:solidFill>
                          <a:srgbClr val="5F5F5F"/>
                        </a:solidFill>
                        <a:latin typeface="微软雅黑" pitchFamily="34" charset="-122"/>
                      </a:endParaRPr>
                    </a:p>
                    <a:p>
                      <a:pPr algn="just">
                        <a:lnSpc>
                          <a:spcPct val="107000"/>
                        </a:lnSpc>
                        <a:spcAft>
                          <a:spcPts val="0"/>
                        </a:spcAft>
                      </a:pPr>
                      <a:r>
                        <a:rPr lang="en-US" sz="900" dirty="0">
                          <a:solidFill>
                            <a:srgbClr val="5F5F5F"/>
                          </a:solidFill>
                          <a:latin typeface="微软雅黑" pitchFamily="34" charset="-122"/>
                        </a:rPr>
                        <a:t>Supporting the career development and training of researchers worldwide</a:t>
                      </a:r>
                      <a:endParaRPr lang="zh-CN" sz="900" dirty="0">
                        <a:solidFill>
                          <a:srgbClr val="5F5F5F"/>
                        </a:solidFill>
                        <a:latin typeface="Calibri"/>
                        <a:ea typeface="宋体"/>
                        <a:cs typeface="Times New Roman"/>
                      </a:endParaRPr>
                    </a:p>
                  </a:txBody>
                  <a:tcPr marL="62861" marR="62861"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274320" y="91440"/>
            <a:ext cx="10058400" cy="822960"/>
          </a:xfrm>
        </p:spPr>
        <p:txBody>
          <a:bodyPr/>
          <a:lstStyle/>
          <a:p>
            <a:pPr algn="l"/>
            <a:r>
              <a:rPr lang="en-US" altLang="zh-CN" sz="2800" dirty="0" smtClean="0">
                <a:solidFill>
                  <a:srgbClr val="C00000"/>
                </a:solidFill>
                <a:latin typeface="Arial" pitchFamily="34" charset="0"/>
                <a:ea typeface="微软雅黑" panose="020B0503020204020204" pitchFamily="34" charset="-122"/>
                <a:cs typeface="Arial" pitchFamily="34" charset="0"/>
              </a:rPr>
              <a:t>Huawei in Europe: A collaborative industry contributor</a:t>
            </a:r>
          </a:p>
        </p:txBody>
      </p:sp>
      <p:sp>
        <p:nvSpPr>
          <p:cNvPr id="7" name="TextBox 27"/>
          <p:cNvSpPr txBox="1">
            <a:spLocks noChangeArrowheads="1"/>
          </p:cNvSpPr>
          <p:nvPr/>
        </p:nvSpPr>
        <p:spPr bwMode="auto">
          <a:xfrm>
            <a:off x="5942206" y="1717791"/>
            <a:ext cx="5079575" cy="1161663"/>
          </a:xfrm>
          <a:prstGeom prst="rect">
            <a:avLst/>
          </a:prstGeom>
          <a:noFill/>
          <a:ln w="9525">
            <a:noFill/>
            <a:miter lim="800000"/>
          </a:ln>
        </p:spPr>
        <p:txBody>
          <a:bodyPr wrap="square" lIns="120966" tIns="60483" rIns="120966" bIns="60483" anchor="ctr">
            <a:spAutoFit/>
          </a:bodyPr>
          <a:lstStyle/>
          <a:p>
            <a:pPr marL="453622" indent="-453622" algn="r" eaLnBrk="0" fontAlgn="auto" hangingPunct="0">
              <a:lnSpc>
                <a:spcPct val="150000"/>
              </a:lnSpc>
              <a:spcBef>
                <a:spcPts val="0"/>
              </a:spcBef>
              <a:spcAft>
                <a:spcPts val="0"/>
              </a:spcAft>
              <a:defRPr/>
            </a:pPr>
            <a:r>
              <a:rPr lang="en-US" altLang="zh-CN" sz="1900" dirty="0" smtClean="0">
                <a:solidFill>
                  <a:srgbClr val="4D4D4D"/>
                </a:solidFill>
                <a:latin typeface="Arial" pitchFamily="34" charset="0"/>
                <a:ea typeface="微软雅黑" panose="020B0503020204020204" pitchFamily="34" charset="-122"/>
                <a:cs typeface="Arial" pitchFamily="34" charset="0"/>
              </a:rPr>
              <a:t>Local investment: US$</a:t>
            </a:r>
            <a:r>
              <a:rPr lang="en-US" altLang="zh-CN" sz="2400" b="1" dirty="0" smtClean="0">
                <a:solidFill>
                  <a:srgbClr val="00B050"/>
                </a:solidFill>
                <a:latin typeface="Arial" pitchFamily="34" charset="0"/>
                <a:ea typeface="微软雅黑" panose="020B0503020204020204" pitchFamily="34" charset="-122"/>
                <a:cs typeface="Arial" pitchFamily="34" charset="0"/>
              </a:rPr>
              <a:t>4bn</a:t>
            </a:r>
            <a:endParaRPr lang="en-US" altLang="zh-CN" sz="2400" b="1" dirty="0">
              <a:solidFill>
                <a:srgbClr val="000000">
                  <a:lumMod val="75000"/>
                  <a:lumOff val="25000"/>
                </a:srgbClr>
              </a:solidFill>
              <a:latin typeface="Arial" pitchFamily="34" charset="0"/>
              <a:ea typeface="微软雅黑" panose="020B0503020204020204" pitchFamily="34" charset="-122"/>
              <a:cs typeface="Arial" pitchFamily="34" charset="0"/>
            </a:endParaRPr>
          </a:p>
          <a:p>
            <a:pPr marL="453622" indent="-453622" algn="r" eaLnBrk="0" fontAlgn="auto" hangingPunct="0">
              <a:lnSpc>
                <a:spcPct val="150000"/>
              </a:lnSpc>
              <a:spcBef>
                <a:spcPts val="0"/>
              </a:spcBef>
              <a:spcAft>
                <a:spcPts val="0"/>
              </a:spcAft>
              <a:defRPr/>
            </a:pPr>
            <a:r>
              <a:rPr lang="en-US" altLang="zh-CN" sz="1900" dirty="0" smtClean="0">
                <a:solidFill>
                  <a:srgbClr val="4D4D4D"/>
                </a:solidFill>
                <a:latin typeface="Arial" pitchFamily="34" charset="0"/>
                <a:ea typeface="微软雅黑" panose="020B0503020204020204" pitchFamily="34" charset="-122"/>
                <a:cs typeface="Arial" pitchFamily="34" charset="0"/>
              </a:rPr>
              <a:t>Technical cooperation: EUR</a:t>
            </a:r>
            <a:r>
              <a:rPr lang="en-US" altLang="zh-CN" sz="2400" b="1" dirty="0" smtClean="0">
                <a:solidFill>
                  <a:srgbClr val="00B050"/>
                </a:solidFill>
                <a:latin typeface="Arial" pitchFamily="34" charset="0"/>
                <a:ea typeface="微软雅黑" panose="020B0503020204020204" pitchFamily="34" charset="-122"/>
                <a:cs typeface="Arial" pitchFamily="34" charset="0"/>
              </a:rPr>
              <a:t>75m</a:t>
            </a:r>
            <a:r>
              <a:rPr lang="en-US" altLang="zh-CN" sz="1900" dirty="0" smtClean="0">
                <a:solidFill>
                  <a:srgbClr val="000000">
                    <a:lumMod val="75000"/>
                    <a:lumOff val="25000"/>
                  </a:srgbClr>
                </a:solidFill>
                <a:latin typeface="Arial" pitchFamily="34" charset="0"/>
                <a:ea typeface="微软雅黑" panose="020B0503020204020204" pitchFamily="34" charset="-122"/>
                <a:cs typeface="Arial" pitchFamily="34" charset="0"/>
              </a:rPr>
              <a:t> </a:t>
            </a:r>
          </a:p>
        </p:txBody>
      </p:sp>
      <p:sp>
        <p:nvSpPr>
          <p:cNvPr id="8" name="TextBox 27"/>
          <p:cNvSpPr txBox="1">
            <a:spLocks noChangeArrowheads="1"/>
          </p:cNvSpPr>
          <p:nvPr/>
        </p:nvSpPr>
        <p:spPr bwMode="auto">
          <a:xfrm>
            <a:off x="6434312" y="3793787"/>
            <a:ext cx="4587469" cy="1814918"/>
          </a:xfrm>
          <a:prstGeom prst="rect">
            <a:avLst/>
          </a:prstGeom>
          <a:noFill/>
          <a:ln>
            <a:noFill/>
          </a:ln>
        </p:spPr>
        <p:txBody>
          <a:bodyPr wrap="square" lIns="120966" tIns="60483" rIns="120966" bIns="60483"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21806" algn="r" eaLnBrk="1" hangingPunct="1">
              <a:defRPr/>
            </a:pPr>
            <a:r>
              <a:rPr lang="en-US" altLang="zh-CN" sz="2400" b="1" dirty="0" smtClean="0">
                <a:solidFill>
                  <a:srgbClr val="0070C0"/>
                </a:solidFill>
                <a:ea typeface="微软雅黑" panose="020B0503020204020204" pitchFamily="34" charset="-122"/>
                <a:cs typeface="Arial" pitchFamily="34" charset="0"/>
              </a:rPr>
              <a:t>210</a:t>
            </a:r>
            <a:r>
              <a:rPr lang="en-US" altLang="zh-CN" sz="1900" dirty="0" smtClean="0">
                <a:solidFill>
                  <a:srgbClr val="0070C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technical cooperation</a:t>
            </a:r>
            <a:r>
              <a:rPr lang="en-US" altLang="zh-CN" sz="1900" dirty="0" smtClean="0">
                <a:solidFill>
                  <a:srgbClr val="000000">
                    <a:lumMod val="75000"/>
                    <a:lumOff val="25000"/>
                  </a:srgbClr>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contracts; member of </a:t>
            </a:r>
            <a:r>
              <a:rPr lang="en-US" altLang="zh-CN" sz="2400" b="1" dirty="0" smtClean="0">
                <a:solidFill>
                  <a:srgbClr val="0070C0"/>
                </a:solidFill>
                <a:ea typeface="微软雅黑" panose="020B0503020204020204" pitchFamily="34" charset="-122"/>
                <a:cs typeface="Arial" pitchFamily="34" charset="0"/>
              </a:rPr>
              <a:t>8</a:t>
            </a:r>
            <a:r>
              <a:rPr lang="en-US" altLang="zh-CN" sz="1900" dirty="0" smtClean="0">
                <a:solidFill>
                  <a:srgbClr val="0070C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EU-led "Horizon 2020" projects; partner of over </a:t>
            </a:r>
            <a:r>
              <a:rPr lang="en-US" altLang="zh-CN" sz="2400" b="1" dirty="0" smtClean="0">
                <a:solidFill>
                  <a:srgbClr val="0070C0"/>
                </a:solidFill>
                <a:ea typeface="微软雅黑" panose="020B0503020204020204" pitchFamily="34" charset="-122"/>
                <a:cs typeface="Arial" pitchFamily="34" charset="0"/>
              </a:rPr>
              <a:t>100</a:t>
            </a:r>
            <a:r>
              <a:rPr lang="en-US" altLang="zh-CN" sz="1900" dirty="0" smtClean="0">
                <a:solidFill>
                  <a:srgbClr val="0070C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European universities and research institutes</a:t>
            </a:r>
          </a:p>
        </p:txBody>
      </p:sp>
      <p:sp>
        <p:nvSpPr>
          <p:cNvPr id="9" name="TextBox 8"/>
          <p:cNvSpPr txBox="1">
            <a:spLocks noChangeArrowheads="1"/>
          </p:cNvSpPr>
          <p:nvPr/>
        </p:nvSpPr>
        <p:spPr bwMode="auto">
          <a:xfrm>
            <a:off x="1258199" y="3596298"/>
            <a:ext cx="4687701" cy="2209898"/>
          </a:xfrm>
          <a:prstGeom prst="rect">
            <a:avLst/>
          </a:prstGeom>
          <a:noFill/>
          <a:ln>
            <a:noFill/>
          </a:ln>
        </p:spPr>
        <p:txBody>
          <a:bodyPr wrap="square" lIns="120966" tIns="60483" rIns="120966" bIns="60483"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794"/>
              </a:spcAft>
              <a:defRPr/>
            </a:pPr>
            <a:r>
              <a:rPr lang="en-US" altLang="zh-CN" sz="1900" dirty="0" smtClean="0">
                <a:solidFill>
                  <a:srgbClr val="000000">
                    <a:lumMod val="75000"/>
                    <a:lumOff val="25000"/>
                  </a:srgbClr>
                </a:solidFill>
                <a:ea typeface="微软雅黑" panose="020B0503020204020204" pitchFamily="34" charset="-122"/>
                <a:cs typeface="Arial" pitchFamily="34" charset="0"/>
              </a:rPr>
              <a:t>Seeds for the Future program participants: </a:t>
            </a:r>
            <a:r>
              <a:rPr lang="en-US" altLang="zh-CN" sz="2400" b="1" dirty="0" smtClean="0">
                <a:solidFill>
                  <a:srgbClr val="FF0000"/>
                </a:solidFill>
                <a:ea typeface="微软雅黑" panose="020B0503020204020204" pitchFamily="34" charset="-122"/>
                <a:cs typeface="Arial" pitchFamily="34" charset="0"/>
              </a:rPr>
              <a:t>500+</a:t>
            </a:r>
            <a:r>
              <a:rPr lang="en-US" altLang="zh-CN" sz="1900" dirty="0" smtClean="0">
                <a:solidFill>
                  <a:srgbClr val="FFC000"/>
                </a:solidFill>
                <a:ea typeface="微软雅黑" panose="020B0503020204020204" pitchFamily="34" charset="-122"/>
                <a:cs typeface="Arial" pitchFamily="34" charset="0"/>
              </a:rPr>
              <a:t> </a:t>
            </a:r>
            <a:r>
              <a:rPr lang="en-US" altLang="zh-CN" sz="1900" dirty="0" smtClean="0">
                <a:solidFill>
                  <a:srgbClr val="000000">
                    <a:lumMod val="75000"/>
                    <a:lumOff val="25000"/>
                  </a:srgbClr>
                </a:solidFill>
                <a:ea typeface="微软雅黑" panose="020B0503020204020204" pitchFamily="34" charset="-122"/>
                <a:cs typeface="Arial" pitchFamily="34" charset="0"/>
              </a:rPr>
              <a:t>top university students from </a:t>
            </a:r>
            <a:r>
              <a:rPr lang="en-US" altLang="zh-CN" sz="2400" b="1" dirty="0" smtClean="0">
                <a:solidFill>
                  <a:srgbClr val="FF0000"/>
                </a:solidFill>
                <a:ea typeface="微软雅黑" panose="020B0503020204020204" pitchFamily="34" charset="-122"/>
                <a:cs typeface="Arial" pitchFamily="34" charset="0"/>
              </a:rPr>
              <a:t>23</a:t>
            </a:r>
            <a:r>
              <a:rPr lang="en-US" altLang="zh-CN" sz="1900" dirty="0" smtClean="0">
                <a:solidFill>
                  <a:srgbClr val="000000">
                    <a:lumMod val="75000"/>
                    <a:lumOff val="25000"/>
                  </a:srgbClr>
                </a:solidFill>
                <a:ea typeface="微软雅黑" panose="020B0503020204020204" pitchFamily="34" charset="-122"/>
                <a:cs typeface="Arial" pitchFamily="34" charset="0"/>
              </a:rPr>
              <a:t> countries</a:t>
            </a:r>
          </a:p>
          <a:p>
            <a:pPr eaLnBrk="1" hangingPunct="1">
              <a:spcAft>
                <a:spcPts val="794"/>
              </a:spcAft>
              <a:defRPr/>
            </a:pPr>
            <a:r>
              <a:rPr lang="en-US" altLang="zh-CN" sz="1900" dirty="0" smtClean="0">
                <a:solidFill>
                  <a:srgbClr val="000000">
                    <a:lumMod val="75000"/>
                    <a:lumOff val="25000"/>
                  </a:srgbClr>
                </a:solidFill>
                <a:ea typeface="微软雅黑" panose="020B0503020204020204" pitchFamily="34" charset="-122"/>
                <a:cs typeface="Arial" pitchFamily="34" charset="0"/>
              </a:rPr>
              <a:t>Another </a:t>
            </a:r>
            <a:r>
              <a:rPr lang="en-US" altLang="zh-CN" sz="2400" b="1" dirty="0" smtClean="0">
                <a:solidFill>
                  <a:srgbClr val="FF0000"/>
                </a:solidFill>
                <a:ea typeface="微软雅黑" panose="020B0503020204020204" pitchFamily="34" charset="-122"/>
                <a:cs typeface="Arial" pitchFamily="34" charset="0"/>
              </a:rPr>
              <a:t>2,000</a:t>
            </a:r>
            <a:r>
              <a:rPr lang="zh-CN" altLang="en-US" sz="1900" dirty="0" smtClean="0">
                <a:solidFill>
                  <a:srgbClr val="FFC000"/>
                </a:solidFill>
                <a:ea typeface="微软雅黑" panose="020B0503020204020204" pitchFamily="34" charset="-122"/>
                <a:cs typeface="Arial" pitchFamily="34" charset="0"/>
              </a:rPr>
              <a:t> </a:t>
            </a:r>
            <a:r>
              <a:rPr lang="en-US" altLang="zh-CN" sz="1900" dirty="0" smtClean="0">
                <a:solidFill>
                  <a:srgbClr val="000000">
                    <a:lumMod val="75000"/>
                    <a:lumOff val="25000"/>
                  </a:srgbClr>
                </a:solidFill>
                <a:ea typeface="微软雅黑" panose="020B0503020204020204" pitchFamily="34" charset="-122"/>
                <a:cs typeface="Arial" pitchFamily="34" charset="0"/>
              </a:rPr>
              <a:t>European university students are expected to go on study trips to China over the next five years</a:t>
            </a:r>
          </a:p>
        </p:txBody>
      </p:sp>
      <p:sp>
        <p:nvSpPr>
          <p:cNvPr id="10" name="TextBox 15"/>
          <p:cNvSpPr txBox="1">
            <a:spLocks noChangeArrowheads="1"/>
          </p:cNvSpPr>
          <p:nvPr/>
        </p:nvSpPr>
        <p:spPr bwMode="auto">
          <a:xfrm>
            <a:off x="1144434" y="1303961"/>
            <a:ext cx="5146730" cy="1989325"/>
          </a:xfrm>
          <a:prstGeom prst="rect">
            <a:avLst/>
          </a:prstGeom>
          <a:noFill/>
          <a:ln>
            <a:noFill/>
          </a:ln>
        </p:spPr>
        <p:txBody>
          <a:bodyPr wrap="square" lIns="120966" tIns="60483" rIns="120966" bIns="60483"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Aft>
                <a:spcPts val="794"/>
              </a:spcAft>
              <a:defRPr/>
            </a:pPr>
            <a:r>
              <a:rPr lang="en-US" altLang="zh-CN" sz="2400" b="1" dirty="0" smtClean="0">
                <a:solidFill>
                  <a:srgbClr val="FFC000"/>
                </a:solidFill>
                <a:ea typeface="微软雅黑" panose="020B0503020204020204" pitchFamily="34" charset="-122"/>
                <a:cs typeface="Arial" pitchFamily="34" charset="0"/>
              </a:rPr>
              <a:t>2 </a:t>
            </a:r>
            <a:r>
              <a:rPr lang="en-US" altLang="zh-CN" sz="1900" dirty="0" smtClean="0">
                <a:solidFill>
                  <a:srgbClr val="4D4D4D"/>
                </a:solidFill>
                <a:ea typeface="微软雅黑" panose="020B0503020204020204" pitchFamily="34" charset="-122"/>
                <a:cs typeface="Arial" pitchFamily="34" charset="0"/>
              </a:rPr>
              <a:t>regional offices, </a:t>
            </a:r>
            <a:r>
              <a:rPr lang="en-US" altLang="zh-CN" sz="2400" b="1" dirty="0" smtClean="0">
                <a:solidFill>
                  <a:srgbClr val="FFC000"/>
                </a:solidFill>
                <a:ea typeface="微软雅黑" panose="020B0503020204020204" pitchFamily="34" charset="-122"/>
                <a:cs typeface="Arial" pitchFamily="34" charset="0"/>
              </a:rPr>
              <a:t>44</a:t>
            </a:r>
            <a:r>
              <a:rPr lang="en-US" altLang="zh-CN" sz="1900" dirty="0" smtClean="0">
                <a:solidFill>
                  <a:srgbClr val="FF000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subsidiaries</a:t>
            </a:r>
          </a:p>
          <a:p>
            <a:pPr eaLnBrk="1" hangingPunct="1">
              <a:lnSpc>
                <a:spcPct val="150000"/>
              </a:lnSpc>
              <a:spcAft>
                <a:spcPts val="794"/>
              </a:spcAft>
              <a:defRPr/>
            </a:pPr>
            <a:r>
              <a:rPr lang="en-US" altLang="zh-CN" sz="2400" b="1" dirty="0" smtClean="0">
                <a:solidFill>
                  <a:srgbClr val="FFC000"/>
                </a:solidFill>
                <a:ea typeface="微软雅黑" panose="020B0503020204020204" pitchFamily="34" charset="-122"/>
                <a:cs typeface="Arial" pitchFamily="34" charset="0"/>
              </a:rPr>
              <a:t>10,000+</a:t>
            </a:r>
            <a:r>
              <a:rPr lang="en-US" altLang="zh-CN" sz="2400" b="1" dirty="0" smtClean="0">
                <a:solidFill>
                  <a:srgbClr val="FF000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employees</a:t>
            </a:r>
          </a:p>
          <a:p>
            <a:pPr eaLnBrk="1" hangingPunct="1">
              <a:lnSpc>
                <a:spcPct val="150000"/>
              </a:lnSpc>
              <a:spcAft>
                <a:spcPts val="794"/>
              </a:spcAft>
              <a:defRPr/>
            </a:pPr>
            <a:r>
              <a:rPr lang="en-US" altLang="zh-CN" sz="2400" b="1" dirty="0" smtClean="0">
                <a:solidFill>
                  <a:srgbClr val="FFC000"/>
                </a:solidFill>
                <a:ea typeface="微软雅黑" panose="020B0503020204020204" pitchFamily="34" charset="-122"/>
                <a:cs typeface="Arial" pitchFamily="34" charset="0"/>
              </a:rPr>
              <a:t>1,600</a:t>
            </a:r>
            <a:r>
              <a:rPr lang="zh-CN" altLang="en-US" sz="1900" dirty="0" smtClean="0">
                <a:solidFill>
                  <a:srgbClr val="000000">
                    <a:lumMod val="75000"/>
                    <a:lumOff val="25000"/>
                  </a:srgbClr>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R&amp;D engineers</a:t>
            </a:r>
          </a:p>
        </p:txBody>
      </p:sp>
      <p:sp>
        <p:nvSpPr>
          <p:cNvPr id="11" name="圆角矩形 30"/>
          <p:cNvSpPr/>
          <p:nvPr/>
        </p:nvSpPr>
        <p:spPr bwMode="auto">
          <a:xfrm>
            <a:off x="1150931" y="3634791"/>
            <a:ext cx="4820714" cy="2132909"/>
          </a:xfrm>
          <a:prstGeom prst="roundRect">
            <a:avLst>
              <a:gd name="adj" fmla="val 5282"/>
            </a:avLst>
          </a:prstGeom>
          <a:noFill/>
          <a:ln w="12700">
            <a:solidFill>
              <a:srgbClr val="FF0000"/>
            </a:solidFill>
            <a:round/>
          </a:ln>
        </p:spPr>
        <p:txBody>
          <a:bodyPr lIns="120966" tIns="60483" rIns="120966" bIns="60483"/>
          <a:lstStyle/>
          <a:p>
            <a:endParaRPr lang="zh-CN" altLang="en-US">
              <a:latin typeface="Arial" pitchFamily="34" charset="0"/>
              <a:cs typeface="Arial" pitchFamily="34" charset="0"/>
            </a:endParaRPr>
          </a:p>
        </p:txBody>
      </p:sp>
      <p:sp>
        <p:nvSpPr>
          <p:cNvPr id="14" name="圆角矩形 30"/>
          <p:cNvSpPr/>
          <p:nvPr/>
        </p:nvSpPr>
        <p:spPr bwMode="auto">
          <a:xfrm>
            <a:off x="1146741" y="1306813"/>
            <a:ext cx="4820714" cy="1983619"/>
          </a:xfrm>
          <a:prstGeom prst="roundRect">
            <a:avLst>
              <a:gd name="adj" fmla="val 5282"/>
            </a:avLst>
          </a:prstGeom>
          <a:noFill/>
          <a:ln w="12700">
            <a:solidFill>
              <a:srgbClr val="FFC000"/>
            </a:solidFill>
            <a:round/>
          </a:ln>
        </p:spPr>
        <p:txBody>
          <a:bodyPr lIns="120966" tIns="60483" rIns="120966" bIns="60483"/>
          <a:lstStyle/>
          <a:p>
            <a:pPr>
              <a:lnSpc>
                <a:spcPct val="150000"/>
              </a:lnSpc>
            </a:pPr>
            <a:endParaRPr lang="zh-CN" altLang="en-US">
              <a:latin typeface="Arial" pitchFamily="34" charset="0"/>
              <a:cs typeface="Arial" pitchFamily="34" charset="0"/>
            </a:endParaRPr>
          </a:p>
        </p:txBody>
      </p:sp>
      <p:sp>
        <p:nvSpPr>
          <p:cNvPr id="15" name="圆角矩形 30"/>
          <p:cNvSpPr/>
          <p:nvPr/>
        </p:nvSpPr>
        <p:spPr bwMode="auto">
          <a:xfrm>
            <a:off x="6289011" y="1306813"/>
            <a:ext cx="4820714" cy="1983619"/>
          </a:xfrm>
          <a:prstGeom prst="roundRect">
            <a:avLst>
              <a:gd name="adj" fmla="val 5282"/>
            </a:avLst>
          </a:prstGeom>
          <a:noFill/>
          <a:ln w="12700">
            <a:solidFill>
              <a:srgbClr val="00B050"/>
            </a:solidFill>
            <a:round/>
          </a:ln>
        </p:spPr>
        <p:txBody>
          <a:bodyPr lIns="120966" tIns="60483" rIns="120966" bIns="60483"/>
          <a:lstStyle/>
          <a:p>
            <a:endParaRPr lang="zh-CN" altLang="en-US">
              <a:latin typeface="Arial" pitchFamily="34" charset="0"/>
              <a:cs typeface="Arial" pitchFamily="34" charset="0"/>
            </a:endParaRPr>
          </a:p>
        </p:txBody>
      </p:sp>
      <p:sp>
        <p:nvSpPr>
          <p:cNvPr id="16" name="圆角矩形 30"/>
          <p:cNvSpPr/>
          <p:nvPr/>
        </p:nvSpPr>
        <p:spPr bwMode="auto">
          <a:xfrm>
            <a:off x="6315777" y="3618895"/>
            <a:ext cx="4820714" cy="2164702"/>
          </a:xfrm>
          <a:prstGeom prst="roundRect">
            <a:avLst>
              <a:gd name="adj" fmla="val 5282"/>
            </a:avLst>
          </a:prstGeom>
          <a:noFill/>
          <a:ln w="12700">
            <a:solidFill>
              <a:srgbClr val="00B0F0"/>
            </a:solidFill>
            <a:round/>
          </a:ln>
        </p:spPr>
        <p:txBody>
          <a:bodyPr lIns="120966" tIns="60483" rIns="120966" bIns="60483"/>
          <a:lstStyle/>
          <a:p>
            <a:endParaRPr lang="zh-CN" alt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map_empty-01.png"/>
          <p:cNvPicPr>
            <a:picLocks noChangeAspect="1"/>
          </p:cNvPicPr>
          <p:nvPr/>
        </p:nvPicPr>
        <p:blipFill>
          <a:blip r:embed="rId2" cstate="print"/>
          <a:srcRect/>
          <a:stretch>
            <a:fillRect/>
          </a:stretch>
        </p:blipFill>
        <p:spPr bwMode="auto">
          <a:xfrm>
            <a:off x="-3925015" y="-9676"/>
            <a:ext cx="17064163" cy="6987591"/>
          </a:xfrm>
          <a:prstGeom prst="rect">
            <a:avLst/>
          </a:prstGeom>
          <a:noFill/>
          <a:ln w="9525">
            <a:noFill/>
            <a:miter lim="800000"/>
            <a:headEnd/>
            <a:tailEnd/>
          </a:ln>
        </p:spPr>
      </p:pic>
      <p:sp>
        <p:nvSpPr>
          <p:cNvPr id="4" name="标题 6"/>
          <p:cNvSpPr>
            <a:spLocks noGrp="1"/>
          </p:cNvSpPr>
          <p:nvPr>
            <p:ph type="title"/>
          </p:nvPr>
        </p:nvSpPr>
        <p:spPr>
          <a:xfrm>
            <a:off x="274320" y="91440"/>
            <a:ext cx="10058400" cy="822960"/>
          </a:xfrm>
        </p:spPr>
        <p:txBody>
          <a:bodyPr/>
          <a:lstStyle/>
          <a:p>
            <a:pPr marL="0" lvl="5" defTabSz="1209660" fontAlgn="auto"/>
            <a:r>
              <a:rPr lang="en-US" altLang="zh-CN" sz="2800" kern="1200" noProof="1" smtClean="0">
                <a:solidFill>
                  <a:srgbClr val="C00000"/>
                </a:solidFill>
                <a:latin typeface="Arial" pitchFamily="34" charset="0"/>
                <a:ea typeface="微软雅黑" panose="020B0503020204020204" pitchFamily="34" charset="-122"/>
                <a:cs typeface="Arial" pitchFamily="34" charset="0"/>
              </a:rPr>
              <a:t>Huawei in Europe</a:t>
            </a:r>
          </a:p>
        </p:txBody>
      </p:sp>
      <p:grpSp>
        <p:nvGrpSpPr>
          <p:cNvPr id="2" name="组合 2"/>
          <p:cNvGrpSpPr/>
          <p:nvPr/>
        </p:nvGrpSpPr>
        <p:grpSpPr>
          <a:xfrm>
            <a:off x="552524" y="1989149"/>
            <a:ext cx="11042810" cy="750596"/>
            <a:chOff x="578" y="2023"/>
            <a:chExt cx="11552" cy="1086"/>
          </a:xfrm>
        </p:grpSpPr>
        <p:grpSp>
          <p:nvGrpSpPr>
            <p:cNvPr id="3" name="Group 27"/>
            <p:cNvGrpSpPr/>
            <p:nvPr/>
          </p:nvGrpSpPr>
          <p:grpSpPr bwMode="auto">
            <a:xfrm>
              <a:off x="578" y="2023"/>
              <a:ext cx="3523" cy="1086"/>
              <a:chOff x="2135546" y="2402677"/>
              <a:chExt cx="2795969" cy="861752"/>
            </a:xfrm>
          </p:grpSpPr>
          <p:sp>
            <p:nvSpPr>
              <p:cNvPr id="18" name="Rounded Rectangle 26"/>
              <p:cNvSpPr/>
              <p:nvPr/>
            </p:nvSpPr>
            <p:spPr bwMode="auto">
              <a:xfrm>
                <a:off x="2135546" y="2402677"/>
                <a:ext cx="2795969" cy="803673"/>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19" name="Rectangle 21"/>
              <p:cNvSpPr>
                <a:spLocks noChangeArrowheads="1"/>
              </p:cNvSpPr>
              <p:nvPr/>
            </p:nvSpPr>
            <p:spPr bwMode="auto">
              <a:xfrm>
                <a:off x="2300151" y="2492724"/>
                <a:ext cx="463404" cy="688912"/>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7 </a:t>
                </a:r>
                <a:endParaRPr lang="en-US" altLang="zh-CN" sz="3300" dirty="0" smtClean="0">
                  <a:solidFill>
                    <a:schemeClr val="bg1"/>
                  </a:solidFill>
                  <a:latin typeface="Arial" pitchFamily="34" charset="0"/>
                  <a:ea typeface="微软雅黑" panose="020B0503020204020204" pitchFamily="34" charset="-122"/>
                  <a:cs typeface="Arial" pitchFamily="34" charset="0"/>
                </a:endParaRPr>
              </a:p>
            </p:txBody>
          </p:sp>
          <p:sp>
            <p:nvSpPr>
              <p:cNvPr id="20" name="Rectangle 29"/>
              <p:cNvSpPr>
                <a:spLocks noChangeArrowheads="1"/>
              </p:cNvSpPr>
              <p:nvPr/>
            </p:nvSpPr>
            <p:spPr bwMode="auto">
              <a:xfrm>
                <a:off x="2633287" y="2451866"/>
                <a:ext cx="2298219" cy="812563"/>
              </a:xfrm>
              <a:prstGeom prst="rect">
                <a:avLst/>
              </a:prstGeom>
              <a:noFill/>
              <a:ln w="9525">
                <a:noFill/>
                <a:miter lim="800000"/>
              </a:ln>
            </p:spPr>
            <p:txBody>
              <a:bodyPr wrap="square">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customer training centers</a:t>
                </a:r>
              </a:p>
            </p:txBody>
          </p:sp>
        </p:grpSp>
        <p:grpSp>
          <p:nvGrpSpPr>
            <p:cNvPr id="5" name="Group 28"/>
            <p:cNvGrpSpPr/>
            <p:nvPr/>
          </p:nvGrpSpPr>
          <p:grpSpPr bwMode="auto">
            <a:xfrm>
              <a:off x="4736" y="2023"/>
              <a:ext cx="3869" cy="1086"/>
              <a:chOff x="1666470" y="2402677"/>
              <a:chExt cx="3071861" cy="861747"/>
            </a:xfrm>
          </p:grpSpPr>
          <p:sp>
            <p:nvSpPr>
              <p:cNvPr id="22" name="Rounded Rectangle 29"/>
              <p:cNvSpPr/>
              <p:nvPr/>
            </p:nvSpPr>
            <p:spPr bwMode="auto">
              <a:xfrm>
                <a:off x="1666470" y="2402677"/>
                <a:ext cx="2929744" cy="803672"/>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23" name="Rectangle 30"/>
              <p:cNvSpPr>
                <a:spLocks noChangeArrowheads="1"/>
              </p:cNvSpPr>
              <p:nvPr/>
            </p:nvSpPr>
            <p:spPr bwMode="auto">
              <a:xfrm>
                <a:off x="1763358" y="2492722"/>
                <a:ext cx="463600" cy="688910"/>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2 </a:t>
                </a:r>
                <a:endParaRPr lang="en-US" altLang="zh-CN" sz="3300" dirty="0">
                  <a:solidFill>
                    <a:srgbClr val="FF3300"/>
                  </a:solidFill>
                  <a:latin typeface="Arial" pitchFamily="34" charset="0"/>
                  <a:ea typeface="+mn-ea"/>
                  <a:cs typeface="Arial" pitchFamily="34" charset="0"/>
                </a:endParaRPr>
              </a:p>
            </p:txBody>
          </p:sp>
          <p:sp>
            <p:nvSpPr>
              <p:cNvPr id="24" name="Rectangle 29"/>
              <p:cNvSpPr>
                <a:spLocks noChangeArrowheads="1"/>
              </p:cNvSpPr>
              <p:nvPr/>
            </p:nvSpPr>
            <p:spPr bwMode="auto">
              <a:xfrm>
                <a:off x="1887984" y="2451863"/>
                <a:ext cx="2850347" cy="812561"/>
              </a:xfrm>
              <a:prstGeom prst="rect">
                <a:avLst/>
              </a:prstGeom>
              <a:noFill/>
              <a:ln w="9525">
                <a:noFill/>
                <a:miter lim="800000"/>
              </a:ln>
            </p:spPr>
            <p:txBody>
              <a:bodyPr wrap="square">
                <a:spAutoFit/>
              </a:bodyPr>
              <a:lstStyle/>
              <a:p>
                <a:pPr algn="ctr">
                  <a:defRPr/>
                </a:pPr>
                <a:r>
                  <a:rPr lang="en-US" altLang="zh-CN" sz="2000" dirty="0" smtClean="0">
                    <a:solidFill>
                      <a:schemeClr val="bg1"/>
                    </a:solidFill>
                    <a:latin typeface="Arial" pitchFamily="34" charset="0"/>
                    <a:ea typeface="微软雅黑" panose="020B0503020204020204" pitchFamily="34" charset="-122"/>
                    <a:cs typeface="Arial" pitchFamily="34" charset="0"/>
                  </a:rPr>
                  <a:t>technical assistance </a:t>
                </a:r>
              </a:p>
              <a:p>
                <a:pPr algn="ctr">
                  <a:defRPr/>
                </a:pPr>
                <a:r>
                  <a:rPr lang="en-US" altLang="zh-CN" sz="2000" dirty="0" smtClean="0">
                    <a:solidFill>
                      <a:schemeClr val="bg1"/>
                    </a:solidFill>
                    <a:latin typeface="Arial" pitchFamily="34" charset="0"/>
                    <a:ea typeface="微软雅黑" panose="020B0503020204020204" pitchFamily="34" charset="-122"/>
                    <a:cs typeface="Arial" pitchFamily="34" charset="0"/>
                  </a:rPr>
                  <a:t>centers</a:t>
                </a:r>
                <a:endParaRPr lang="en-US" altLang="zh-CN" sz="2000" dirty="0">
                  <a:solidFill>
                    <a:srgbClr val="404040"/>
                  </a:solidFill>
                  <a:latin typeface="Arial" pitchFamily="34" charset="0"/>
                  <a:ea typeface="+mn-ea"/>
                  <a:cs typeface="Arial" pitchFamily="34" charset="0"/>
                </a:endParaRPr>
              </a:p>
            </p:txBody>
          </p:sp>
        </p:grpSp>
        <p:grpSp>
          <p:nvGrpSpPr>
            <p:cNvPr id="6" name="Group 32"/>
            <p:cNvGrpSpPr/>
            <p:nvPr/>
          </p:nvGrpSpPr>
          <p:grpSpPr bwMode="auto">
            <a:xfrm>
              <a:off x="8909" y="2023"/>
              <a:ext cx="3221" cy="1086"/>
              <a:chOff x="1209837" y="2417044"/>
              <a:chExt cx="2555597" cy="861748"/>
            </a:xfrm>
          </p:grpSpPr>
          <p:sp>
            <p:nvSpPr>
              <p:cNvPr id="26" name="Rounded Rectangle 33"/>
              <p:cNvSpPr/>
              <p:nvPr/>
            </p:nvSpPr>
            <p:spPr bwMode="auto">
              <a:xfrm>
                <a:off x="1209837" y="2417044"/>
                <a:ext cx="2555597" cy="803673"/>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27" name="Rectangle 34"/>
              <p:cNvSpPr>
                <a:spLocks noChangeArrowheads="1"/>
              </p:cNvSpPr>
              <p:nvPr/>
            </p:nvSpPr>
            <p:spPr bwMode="auto">
              <a:xfrm>
                <a:off x="1370545" y="2507089"/>
                <a:ext cx="463279" cy="688911"/>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6</a:t>
                </a:r>
                <a:r>
                  <a:rPr lang="en-US" altLang="zh-CN" sz="3300" dirty="0" smtClean="0">
                    <a:solidFill>
                      <a:srgbClr val="FD9203"/>
                    </a:solidFill>
                    <a:effectLst>
                      <a:outerShdw blurRad="50800" dist="38100" dir="2700000" algn="tl" rotWithShape="0">
                        <a:prstClr val="black">
                          <a:alpha val="40000"/>
                        </a:prstClr>
                      </a:outerShdw>
                    </a:effectLst>
                    <a:latin typeface="Arial" pitchFamily="34" charset="0"/>
                    <a:ea typeface="微软雅黑" panose="020B0503020204020204" pitchFamily="34" charset="-122"/>
                    <a:cs typeface="Arial" pitchFamily="34" charset="0"/>
                  </a:rPr>
                  <a:t> </a:t>
                </a:r>
                <a:endParaRPr lang="en-US" altLang="zh-CN" sz="3300" dirty="0">
                  <a:solidFill>
                    <a:srgbClr val="FF3300"/>
                  </a:solidFill>
                  <a:latin typeface="Arial" pitchFamily="34" charset="0"/>
                  <a:ea typeface="+mn-ea"/>
                  <a:cs typeface="Arial" pitchFamily="34" charset="0"/>
                </a:endParaRPr>
              </a:p>
            </p:txBody>
          </p:sp>
          <p:sp>
            <p:nvSpPr>
              <p:cNvPr id="28" name="Rectangle 29"/>
              <p:cNvSpPr>
                <a:spLocks noChangeArrowheads="1"/>
              </p:cNvSpPr>
              <p:nvPr/>
            </p:nvSpPr>
            <p:spPr bwMode="auto">
              <a:xfrm>
                <a:off x="1660710" y="2466230"/>
                <a:ext cx="2064852" cy="812562"/>
              </a:xfrm>
              <a:prstGeom prst="rect">
                <a:avLst/>
              </a:prstGeom>
              <a:noFill/>
              <a:ln w="9525">
                <a:noFill/>
                <a:miter lim="800000"/>
              </a:ln>
            </p:spPr>
            <p:txBody>
              <a:bodyPr wrap="square">
                <a:spAutoFit/>
              </a:bodyPr>
              <a:lstStyle/>
              <a:p>
                <a:pPr algn="ctr">
                  <a:defRPr/>
                </a:pPr>
                <a:r>
                  <a:rPr lang="en-US" altLang="zh-CN" sz="2000" dirty="0" smtClean="0">
                    <a:solidFill>
                      <a:schemeClr val="bg1"/>
                    </a:solidFill>
                    <a:latin typeface="Arial" pitchFamily="34" charset="0"/>
                    <a:ea typeface="微软雅黑" panose="020B0503020204020204" pitchFamily="34" charset="-122"/>
                    <a:cs typeface="Arial" pitchFamily="34" charset="0"/>
                  </a:rPr>
                  <a:t>network O&amp;M centers</a:t>
                </a:r>
                <a:endParaRPr lang="en-US" altLang="zh-CN" sz="2000" dirty="0">
                  <a:solidFill>
                    <a:srgbClr val="404040"/>
                  </a:solidFill>
                  <a:latin typeface="Arial" pitchFamily="34" charset="0"/>
                  <a:ea typeface="+mn-ea"/>
                  <a:cs typeface="Arial" pitchFamily="34" charset="0"/>
                </a:endParaRPr>
              </a:p>
            </p:txBody>
          </p:sp>
        </p:grpSp>
      </p:grpSp>
      <p:grpSp>
        <p:nvGrpSpPr>
          <p:cNvPr id="7" name="组合 1"/>
          <p:cNvGrpSpPr/>
          <p:nvPr/>
        </p:nvGrpSpPr>
        <p:grpSpPr>
          <a:xfrm>
            <a:off x="1143283" y="3330684"/>
            <a:ext cx="10082109" cy="750596"/>
            <a:chOff x="1196" y="3948"/>
            <a:chExt cx="10547" cy="1086"/>
          </a:xfrm>
        </p:grpSpPr>
        <p:grpSp>
          <p:nvGrpSpPr>
            <p:cNvPr id="8" name="Group 36"/>
            <p:cNvGrpSpPr/>
            <p:nvPr/>
          </p:nvGrpSpPr>
          <p:grpSpPr bwMode="auto">
            <a:xfrm>
              <a:off x="1196" y="3949"/>
              <a:ext cx="3519" cy="1013"/>
              <a:chOff x="1893545" y="2390375"/>
              <a:chExt cx="2793230" cy="803673"/>
            </a:xfrm>
          </p:grpSpPr>
          <p:sp>
            <p:nvSpPr>
              <p:cNvPr id="30" name="Rounded Rectangle 37"/>
              <p:cNvSpPr/>
              <p:nvPr/>
            </p:nvSpPr>
            <p:spPr bwMode="auto">
              <a:xfrm>
                <a:off x="1893545" y="2390375"/>
                <a:ext cx="2793230" cy="803673"/>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31" name="Rectangle 38"/>
              <p:cNvSpPr>
                <a:spLocks noChangeArrowheads="1"/>
              </p:cNvSpPr>
              <p:nvPr/>
            </p:nvSpPr>
            <p:spPr bwMode="auto">
              <a:xfrm>
                <a:off x="2054316" y="2480422"/>
                <a:ext cx="463476" cy="688912"/>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2 </a:t>
                </a:r>
                <a:endParaRPr lang="en-US" altLang="zh-CN" sz="3300" dirty="0">
                  <a:solidFill>
                    <a:srgbClr val="FF3300"/>
                  </a:solidFill>
                  <a:latin typeface="Arial" pitchFamily="34" charset="0"/>
                  <a:ea typeface="+mn-ea"/>
                  <a:cs typeface="Arial" pitchFamily="34" charset="0"/>
                </a:endParaRPr>
              </a:p>
            </p:txBody>
          </p:sp>
          <p:sp>
            <p:nvSpPr>
              <p:cNvPr id="32" name="Rectangle 29"/>
              <p:cNvSpPr>
                <a:spLocks noChangeArrowheads="1"/>
              </p:cNvSpPr>
              <p:nvPr/>
            </p:nvSpPr>
            <p:spPr bwMode="auto">
              <a:xfrm>
                <a:off x="2452193" y="2582367"/>
                <a:ext cx="1668091" cy="459275"/>
              </a:xfrm>
              <a:prstGeom prst="rect">
                <a:avLst/>
              </a:prstGeom>
              <a:noFill/>
              <a:ln w="9525">
                <a:noFill/>
                <a:miter lim="800000"/>
              </a:ln>
            </p:spPr>
            <p:txBody>
              <a:bodyPr wrap="none">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logistics centers</a:t>
                </a:r>
              </a:p>
            </p:txBody>
          </p:sp>
        </p:grpSp>
        <p:grpSp>
          <p:nvGrpSpPr>
            <p:cNvPr id="9" name="Group 40"/>
            <p:cNvGrpSpPr/>
            <p:nvPr/>
          </p:nvGrpSpPr>
          <p:grpSpPr bwMode="auto">
            <a:xfrm>
              <a:off x="5399" y="3949"/>
              <a:ext cx="3191" cy="1013"/>
              <a:chOff x="1555492" y="2394013"/>
              <a:chExt cx="2394176" cy="803673"/>
            </a:xfrm>
          </p:grpSpPr>
          <p:sp>
            <p:nvSpPr>
              <p:cNvPr id="34" name="Rounded Rectangle 41"/>
              <p:cNvSpPr/>
              <p:nvPr/>
            </p:nvSpPr>
            <p:spPr bwMode="auto">
              <a:xfrm>
                <a:off x="1555492" y="2394013"/>
                <a:ext cx="2025784" cy="803673"/>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35" name="Rectangle 42"/>
              <p:cNvSpPr>
                <a:spLocks noChangeArrowheads="1"/>
              </p:cNvSpPr>
              <p:nvPr/>
            </p:nvSpPr>
            <p:spPr bwMode="auto">
              <a:xfrm>
                <a:off x="1644584" y="2484060"/>
                <a:ext cx="339959" cy="688912"/>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2</a:t>
                </a:r>
                <a:endParaRPr lang="en-US" altLang="zh-CN" sz="3300" dirty="0">
                  <a:solidFill>
                    <a:srgbClr val="FF3300"/>
                  </a:solidFill>
                  <a:latin typeface="Arial" pitchFamily="34" charset="0"/>
                  <a:ea typeface="+mn-ea"/>
                  <a:cs typeface="Arial" pitchFamily="34" charset="0"/>
                </a:endParaRPr>
              </a:p>
            </p:txBody>
          </p:sp>
          <p:sp>
            <p:nvSpPr>
              <p:cNvPr id="36" name="Rectangle 29"/>
              <p:cNvSpPr>
                <a:spLocks noChangeArrowheads="1"/>
              </p:cNvSpPr>
              <p:nvPr/>
            </p:nvSpPr>
            <p:spPr bwMode="auto">
              <a:xfrm>
                <a:off x="1911655" y="2586006"/>
                <a:ext cx="2038013" cy="459275"/>
              </a:xfrm>
              <a:prstGeom prst="rect">
                <a:avLst/>
              </a:prstGeom>
              <a:noFill/>
              <a:ln w="9525">
                <a:noFill/>
                <a:miter lim="800000"/>
              </a:ln>
            </p:spPr>
            <p:txBody>
              <a:bodyPr>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EMS vendors</a:t>
                </a:r>
                <a:endParaRPr lang="en-US" altLang="zh-CN" sz="2000" dirty="0">
                  <a:solidFill>
                    <a:srgbClr val="404040"/>
                  </a:solidFill>
                  <a:latin typeface="Arial" pitchFamily="34" charset="0"/>
                  <a:ea typeface="+mn-ea"/>
                  <a:cs typeface="Arial" pitchFamily="34" charset="0"/>
                </a:endParaRPr>
              </a:p>
            </p:txBody>
          </p:sp>
        </p:grpSp>
        <p:grpSp>
          <p:nvGrpSpPr>
            <p:cNvPr id="10" name="Group 44"/>
            <p:cNvGrpSpPr/>
            <p:nvPr/>
          </p:nvGrpSpPr>
          <p:grpSpPr bwMode="auto">
            <a:xfrm>
              <a:off x="8846" y="3948"/>
              <a:ext cx="2897" cy="1086"/>
              <a:chOff x="672744" y="2402677"/>
              <a:chExt cx="2298953" cy="861749"/>
            </a:xfrm>
          </p:grpSpPr>
          <p:sp>
            <p:nvSpPr>
              <p:cNvPr id="38" name="Rounded Rectangle 45"/>
              <p:cNvSpPr/>
              <p:nvPr/>
            </p:nvSpPr>
            <p:spPr bwMode="auto">
              <a:xfrm>
                <a:off x="672744" y="2402677"/>
                <a:ext cx="2121986" cy="803672"/>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39" name="Rectangle 46"/>
              <p:cNvSpPr>
                <a:spLocks noChangeArrowheads="1"/>
              </p:cNvSpPr>
              <p:nvPr/>
            </p:nvSpPr>
            <p:spPr bwMode="auto">
              <a:xfrm>
                <a:off x="810693" y="2492723"/>
                <a:ext cx="359566" cy="688911"/>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1</a:t>
                </a:r>
              </a:p>
            </p:txBody>
          </p:sp>
          <p:sp>
            <p:nvSpPr>
              <p:cNvPr id="40" name="Rectangle 29"/>
              <p:cNvSpPr>
                <a:spLocks noChangeArrowheads="1"/>
              </p:cNvSpPr>
              <p:nvPr/>
            </p:nvSpPr>
            <p:spPr bwMode="auto">
              <a:xfrm>
                <a:off x="1160788" y="2451864"/>
                <a:ext cx="1810909" cy="812562"/>
              </a:xfrm>
              <a:prstGeom prst="rect">
                <a:avLst/>
              </a:prstGeom>
              <a:noFill/>
              <a:ln w="9525">
                <a:noFill/>
                <a:miter lim="800000"/>
              </a:ln>
            </p:spPr>
            <p:txBody>
              <a:bodyPr wrap="square">
                <a:spAutoFit/>
              </a:bodyPr>
              <a:lstStyle/>
              <a:p>
                <a:pPr algn="l">
                  <a:defRPr/>
                </a:pPr>
                <a:r>
                  <a:rPr lang="en-US" altLang="zh-CN" sz="2000" dirty="0" smtClean="0">
                    <a:solidFill>
                      <a:schemeClr val="bg1"/>
                    </a:solidFill>
                    <a:latin typeface="Arial" pitchFamily="34" charset="0"/>
                    <a:ea typeface="微软雅黑" panose="020B0503020204020204" pitchFamily="34" charset="-122"/>
                    <a:cs typeface="Arial" pitchFamily="34" charset="0"/>
                  </a:rPr>
                  <a:t>spare parts center</a:t>
                </a:r>
                <a:endParaRPr lang="en-US" altLang="zh-CN" sz="2000" dirty="0">
                  <a:solidFill>
                    <a:srgbClr val="404040"/>
                  </a:solidFill>
                  <a:latin typeface="Arial" pitchFamily="34" charset="0"/>
                  <a:ea typeface="+mn-ea"/>
                  <a:cs typeface="Arial" pitchFamily="34" charset="0"/>
                </a:endParaRPr>
              </a:p>
            </p:txBody>
          </p:sp>
        </p:grpSp>
      </p:grpSp>
      <p:grpSp>
        <p:nvGrpSpPr>
          <p:cNvPr id="11" name="Group 56"/>
          <p:cNvGrpSpPr/>
          <p:nvPr/>
        </p:nvGrpSpPr>
        <p:grpSpPr bwMode="auto">
          <a:xfrm>
            <a:off x="2093469" y="4672913"/>
            <a:ext cx="8687416" cy="785999"/>
            <a:chOff x="1913381" y="4651741"/>
            <a:chExt cx="7213328" cy="902261"/>
          </a:xfrm>
        </p:grpSpPr>
        <p:grpSp>
          <p:nvGrpSpPr>
            <p:cNvPr id="12" name="Group 48"/>
            <p:cNvGrpSpPr/>
            <p:nvPr/>
          </p:nvGrpSpPr>
          <p:grpSpPr bwMode="auto">
            <a:xfrm>
              <a:off x="1913381" y="4651741"/>
              <a:ext cx="3106620" cy="861786"/>
              <a:chOff x="1667342" y="2362199"/>
              <a:chExt cx="3106620" cy="861786"/>
            </a:xfrm>
          </p:grpSpPr>
          <p:sp>
            <p:nvSpPr>
              <p:cNvPr id="47" name="Rounded Rectangle 49"/>
              <p:cNvSpPr/>
              <p:nvPr/>
            </p:nvSpPr>
            <p:spPr bwMode="auto">
              <a:xfrm>
                <a:off x="1667342" y="2362199"/>
                <a:ext cx="2545461" cy="803689"/>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48" name="Rectangle 50"/>
              <p:cNvSpPr>
                <a:spLocks noChangeArrowheads="1"/>
              </p:cNvSpPr>
              <p:nvPr/>
            </p:nvSpPr>
            <p:spPr bwMode="auto">
              <a:xfrm>
                <a:off x="1815281" y="2452247"/>
                <a:ext cx="565943" cy="688939"/>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86</a:t>
                </a:r>
                <a:endParaRPr lang="en-US" altLang="zh-CN" sz="3300" dirty="0">
                  <a:solidFill>
                    <a:srgbClr val="FF3300"/>
                  </a:solidFill>
                  <a:latin typeface="Arial" pitchFamily="34" charset="0"/>
                  <a:ea typeface="+mn-ea"/>
                  <a:cs typeface="Arial" pitchFamily="34" charset="0"/>
                </a:endParaRPr>
              </a:p>
            </p:txBody>
          </p:sp>
          <p:sp>
            <p:nvSpPr>
              <p:cNvPr id="49" name="Rectangle 29"/>
              <p:cNvSpPr>
                <a:spLocks noChangeArrowheads="1"/>
              </p:cNvSpPr>
              <p:nvPr/>
            </p:nvSpPr>
            <p:spPr bwMode="auto">
              <a:xfrm>
                <a:off x="2451536" y="2411390"/>
                <a:ext cx="2322426" cy="812595"/>
              </a:xfrm>
              <a:prstGeom prst="rect">
                <a:avLst/>
              </a:prstGeom>
              <a:noFill/>
              <a:ln w="9525">
                <a:noFill/>
                <a:miter lim="800000"/>
              </a:ln>
            </p:spPr>
            <p:txBody>
              <a:bodyPr wrap="square">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spare parts </a:t>
                </a:r>
              </a:p>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warehouses</a:t>
                </a:r>
                <a:endParaRPr lang="en-US" altLang="zh-CN" sz="2000" dirty="0">
                  <a:solidFill>
                    <a:srgbClr val="404040"/>
                  </a:solidFill>
                  <a:latin typeface="Arial" pitchFamily="34" charset="0"/>
                  <a:ea typeface="+mn-ea"/>
                  <a:cs typeface="Arial" pitchFamily="34" charset="0"/>
                </a:endParaRPr>
              </a:p>
            </p:txBody>
          </p:sp>
        </p:grpSp>
        <p:grpSp>
          <p:nvGrpSpPr>
            <p:cNvPr id="14" name="Group 52"/>
            <p:cNvGrpSpPr/>
            <p:nvPr/>
          </p:nvGrpSpPr>
          <p:grpSpPr bwMode="auto">
            <a:xfrm>
              <a:off x="5931818" y="4692219"/>
              <a:ext cx="3194891" cy="861783"/>
              <a:chOff x="1174717" y="2402677"/>
              <a:chExt cx="3194891" cy="861783"/>
            </a:xfrm>
          </p:grpSpPr>
          <p:sp>
            <p:nvSpPr>
              <p:cNvPr id="44" name="Rounded Rectangle 53"/>
              <p:cNvSpPr/>
              <p:nvPr/>
            </p:nvSpPr>
            <p:spPr bwMode="auto">
              <a:xfrm>
                <a:off x="1174717" y="2402677"/>
                <a:ext cx="2531968" cy="803689"/>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45" name="Rectangle 54"/>
              <p:cNvSpPr>
                <a:spLocks noChangeArrowheads="1"/>
              </p:cNvSpPr>
              <p:nvPr/>
            </p:nvSpPr>
            <p:spPr bwMode="auto">
              <a:xfrm>
                <a:off x="1286936" y="2492723"/>
                <a:ext cx="565943" cy="688939"/>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24</a:t>
                </a:r>
              </a:p>
            </p:txBody>
          </p:sp>
          <p:sp>
            <p:nvSpPr>
              <p:cNvPr id="46" name="Rectangle 29"/>
              <p:cNvSpPr>
                <a:spLocks noChangeArrowheads="1"/>
              </p:cNvSpPr>
              <p:nvPr/>
            </p:nvSpPr>
            <p:spPr bwMode="auto">
              <a:xfrm>
                <a:off x="1867660" y="2451865"/>
                <a:ext cx="2501948" cy="812595"/>
              </a:xfrm>
              <a:prstGeom prst="rect">
                <a:avLst/>
              </a:prstGeom>
              <a:noFill/>
              <a:ln w="9525">
                <a:noFill/>
                <a:miter lim="800000"/>
              </a:ln>
            </p:spPr>
            <p:txBody>
              <a:bodyPr wrap="square">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country-level warehouses</a:t>
                </a:r>
                <a:endParaRPr lang="en-US" altLang="zh-CN" sz="2000" dirty="0">
                  <a:solidFill>
                    <a:srgbClr val="404040"/>
                  </a:solidFill>
                  <a:latin typeface="Arial" pitchFamily="34" charset="0"/>
                  <a:ea typeface="+mn-ea"/>
                  <a:cs typeface="Arial" pitchFamily="34" charset="0"/>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文本框 720"/>
          <p:cNvSpPr txBox="1"/>
          <p:nvPr/>
        </p:nvSpPr>
        <p:spPr bwMode="auto">
          <a:xfrm rot="10800000" flipH="1">
            <a:off x="434945" y="1067837"/>
            <a:ext cx="11362088" cy="4936930"/>
          </a:xfrm>
          <a:prstGeom prst="rect">
            <a:avLst/>
          </a:prstGeom>
          <a:solidFill>
            <a:schemeClr val="tx1">
              <a:alpha val="4000"/>
            </a:schemeClr>
          </a:solidFill>
          <a:ln w="3175">
            <a:noFill/>
          </a:ln>
          <a:effectLst/>
        </p:spPr>
        <p:style>
          <a:lnRef idx="1">
            <a:schemeClr val="accent5"/>
          </a:lnRef>
          <a:fillRef idx="3">
            <a:schemeClr val="accent5"/>
          </a:fillRef>
          <a:effectRef idx="2">
            <a:schemeClr val="accent5"/>
          </a:effectRef>
          <a:fontRef idx="minor">
            <a:schemeClr val="lt1"/>
          </a:fontRef>
        </p:style>
        <p:txBody>
          <a:bodyPr vertOverflow="overflow" horzOverflow="overflow" vert="horz" wrap="square" lIns="120966" tIns="60483" rIns="120966" bIns="60483" numCol="1" spcCol="0" rtlCol="0" fromWordArt="0" anchor="ctr" anchorCtr="0" forceAA="0" compatLnSpc="1">
            <a:noAutofit/>
          </a:bodyPr>
          <a:lstStyle>
            <a:lvl1pPr>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5" algn="l"/>
            <a:endParaRPr>
              <a:solidFill>
                <a:schemeClr val="lt1"/>
              </a:solidFill>
              <a:latin typeface="Arial" pitchFamily="34" charset="0"/>
              <a:cs typeface="Arial" pitchFamily="34" charset="0"/>
              <a:sym typeface="微软雅黑" panose="020B0503020204020204" pitchFamily="34" charset="-122"/>
            </a:endParaRPr>
          </a:p>
        </p:txBody>
      </p:sp>
      <p:sp>
        <p:nvSpPr>
          <p:cNvPr id="4" name="标题 6"/>
          <p:cNvSpPr>
            <a:spLocks noGrp="1"/>
          </p:cNvSpPr>
          <p:nvPr>
            <p:ph type="title"/>
          </p:nvPr>
        </p:nvSpPr>
        <p:spPr>
          <a:xfrm>
            <a:off x="274320" y="91440"/>
            <a:ext cx="10058400" cy="822960"/>
          </a:xfrm>
        </p:spPr>
        <p:txBody>
          <a:bodyPr/>
          <a:lstStyle/>
          <a:p>
            <a:pPr algn="l"/>
            <a:r>
              <a:rPr lang="en-US" altLang="zh-CN" sz="2800" dirty="0" smtClean="0">
                <a:solidFill>
                  <a:srgbClr val="C00000"/>
                </a:solidFill>
                <a:latin typeface="Arial" pitchFamily="34" charset="0"/>
                <a:ea typeface="微软雅黑" panose="020B0503020204020204" pitchFamily="34" charset="-122"/>
                <a:cs typeface="Arial" pitchFamily="34" charset="0"/>
                <a:sym typeface="Lucida Grande" charset="0"/>
              </a:rPr>
              <a:t>Huawei's European Logistics Center in Hungary</a:t>
            </a:r>
            <a:endParaRPr lang="en-US" altLang="zh-CN" sz="2800" dirty="0" smtClean="0">
              <a:solidFill>
                <a:srgbClr val="C00000"/>
              </a:solidFill>
              <a:latin typeface="Arial" pitchFamily="34" charset="0"/>
              <a:ea typeface="微软雅黑" panose="020B0503020204020204" pitchFamily="34" charset="-122"/>
              <a:cs typeface="Arial" pitchFamily="34" charset="0"/>
            </a:endParaRPr>
          </a:p>
        </p:txBody>
      </p:sp>
      <p:pic>
        <p:nvPicPr>
          <p:cNvPr id="198" name="Picture 1" descr="D:\documents\BiatorbágyOpening\szobák_files\20131203OPENING\KGY_2013120330_1.jpg"/>
          <p:cNvPicPr>
            <a:picLocks noChangeAspect="1" noChangeArrowheads="1"/>
          </p:cNvPicPr>
          <p:nvPr/>
        </p:nvPicPr>
        <p:blipFill>
          <a:blip r:embed="rId2" cstate="print"/>
          <a:srcRect/>
          <a:stretch>
            <a:fillRect/>
          </a:stretch>
        </p:blipFill>
        <p:spPr bwMode="auto">
          <a:xfrm>
            <a:off x="7887313" y="1237170"/>
            <a:ext cx="3648754" cy="3437121"/>
          </a:xfrm>
          <a:prstGeom prst="rect">
            <a:avLst/>
          </a:prstGeom>
          <a:noFill/>
          <a:ln w="9525">
            <a:noFill/>
            <a:miter lim="800000"/>
            <a:headEnd/>
            <a:tailEnd/>
          </a:ln>
        </p:spPr>
      </p:pic>
      <p:sp>
        <p:nvSpPr>
          <p:cNvPr id="199" name="Text Box 183"/>
          <p:cNvSpPr txBox="1">
            <a:spLocks noChangeArrowheads="1"/>
          </p:cNvSpPr>
          <p:nvPr/>
        </p:nvSpPr>
        <p:spPr bwMode="auto">
          <a:xfrm>
            <a:off x="4303560" y="884681"/>
            <a:ext cx="3483380" cy="3808735"/>
          </a:xfrm>
          <a:prstGeom prst="rect">
            <a:avLst/>
          </a:prstGeom>
          <a:noFill/>
          <a:ln w="9525" algn="ctr">
            <a:noFill/>
            <a:miter lim="800000"/>
          </a:ln>
          <a:effectLst/>
        </p:spPr>
        <p:txBody>
          <a:bodyPr wrap="square" lIns="0" tIns="0" rIns="115569" bIns="0">
            <a:spAutoFit/>
          </a:bodyPr>
          <a:lstStyle/>
          <a:p>
            <a:pPr defTabSz="1156737">
              <a:spcBef>
                <a:spcPts val="0"/>
              </a:spcBef>
              <a:spcAft>
                <a:spcPts val="1323"/>
              </a:spcAft>
              <a:buClr>
                <a:srgbClr val="990000"/>
              </a:buClr>
              <a:buSzPct val="60000"/>
              <a:tabLst>
                <a:tab pos="560308" algn="l"/>
              </a:tabLst>
              <a:defRPr/>
            </a:pPr>
            <a:endParaRPr lang="en-US" altLang="zh-CN" sz="1500" kern="0" dirty="0" smtClean="0">
              <a:solidFill>
                <a:srgbClr val="000000">
                  <a:lumMod val="75000"/>
                  <a:lumOff val="25000"/>
                </a:srgbClr>
              </a:solidFill>
              <a:latin typeface="Arial" pitchFamily="34" charset="0"/>
              <a:ea typeface="微软雅黑" panose="020B0503020204020204" pitchFamily="34" charset="-122"/>
              <a:cs typeface="Arial" pitchFamily="34" charset="0"/>
            </a:endParaRPr>
          </a:p>
          <a:p>
            <a:pPr marL="241932" indent="-241932" defTabSz="1156737">
              <a:spcBef>
                <a:spcPts val="0"/>
              </a:spcBef>
              <a:spcAft>
                <a:spcPts val="1323"/>
              </a:spcAft>
              <a:buClr>
                <a:srgbClr val="4D4D4D"/>
              </a:buClr>
              <a:buSzPct val="60000"/>
              <a:buFont typeface="Wingdings" panose="05000000000000000000" pitchFamily="2" charset="2"/>
              <a:buChar char="l"/>
              <a:tabLst>
                <a:tab pos="560308" algn="l"/>
              </a:tabLst>
              <a:defRPr/>
            </a:pPr>
            <a:r>
              <a:rPr lang="en-US" altLang="zh-CN" sz="2000" kern="0" dirty="0" smtClean="0">
                <a:solidFill>
                  <a:srgbClr val="4D4D4D"/>
                </a:solidFill>
                <a:latin typeface="Arial" pitchFamily="34" charset="0"/>
                <a:ea typeface="微软雅黑" panose="020B0503020204020204" pitchFamily="34" charset="-122"/>
                <a:cs typeface="Arial" pitchFamily="34" charset="0"/>
              </a:rPr>
              <a:t>Serves </a:t>
            </a:r>
            <a:r>
              <a:rPr lang="en-US" altLang="zh-CN" sz="2000" b="1" kern="0" dirty="0" smtClean="0">
                <a:solidFill>
                  <a:srgbClr val="C00000"/>
                </a:solidFill>
                <a:latin typeface="Arial" pitchFamily="34" charset="0"/>
                <a:ea typeface="微软雅黑" panose="020B0503020204020204" pitchFamily="34" charset="-122"/>
                <a:cs typeface="Arial" pitchFamily="34" charset="0"/>
              </a:rPr>
              <a:t>50</a:t>
            </a:r>
            <a:r>
              <a:rPr lang="en-US" altLang="zh-CN" sz="2000" kern="0" dirty="0" smtClean="0">
                <a:solidFill>
                  <a:srgbClr val="000000">
                    <a:lumMod val="75000"/>
                    <a:lumOff val="25000"/>
                  </a:srgbClr>
                </a:solidFill>
                <a:latin typeface="Arial" pitchFamily="34" charset="0"/>
                <a:ea typeface="微软雅黑" panose="020B0503020204020204" pitchFamily="34" charset="-122"/>
                <a:cs typeface="Arial" pitchFamily="34" charset="0"/>
              </a:rPr>
              <a:t> </a:t>
            </a:r>
            <a:r>
              <a:rPr lang="en-US" altLang="zh-CN" sz="2000" kern="0" dirty="0" smtClean="0">
                <a:solidFill>
                  <a:srgbClr val="4D4D4D"/>
                </a:solidFill>
                <a:latin typeface="Arial" pitchFamily="34" charset="0"/>
                <a:ea typeface="微软雅黑" panose="020B0503020204020204" pitchFamily="34" charset="-122"/>
                <a:cs typeface="Arial" pitchFamily="34" charset="0"/>
              </a:rPr>
              <a:t>countries</a:t>
            </a:r>
          </a:p>
          <a:p>
            <a:pPr marL="241932" indent="-241932" defTabSz="1156737">
              <a:spcBef>
                <a:spcPts val="0"/>
              </a:spcBef>
              <a:spcAft>
                <a:spcPts val="1323"/>
              </a:spcAft>
              <a:buClr>
                <a:srgbClr val="4D4D4D"/>
              </a:buClr>
              <a:buSzPct val="60000"/>
              <a:buFont typeface="Wingdings" panose="05000000000000000000" pitchFamily="2" charset="2"/>
              <a:buChar char="l"/>
              <a:tabLst>
                <a:tab pos="560308" algn="l"/>
              </a:tabLst>
              <a:defRPr/>
            </a:pPr>
            <a:r>
              <a:rPr lang="en-US" altLang="zh-CN" sz="2000" kern="0" dirty="0" smtClean="0">
                <a:solidFill>
                  <a:srgbClr val="4D4D4D"/>
                </a:solidFill>
                <a:latin typeface="Arial" pitchFamily="34" charset="0"/>
                <a:ea typeface="微软雅黑" panose="020B0503020204020204" pitchFamily="34" charset="-122"/>
                <a:cs typeface="Arial" pitchFamily="34" charset="0"/>
              </a:rPr>
              <a:t>Huawei's second largest global logistics center</a:t>
            </a:r>
          </a:p>
          <a:p>
            <a:pPr marL="241932" indent="-241932" defTabSz="1156737">
              <a:spcBef>
                <a:spcPts val="0"/>
              </a:spcBef>
              <a:spcAft>
                <a:spcPts val="1323"/>
              </a:spcAft>
              <a:buClr>
                <a:srgbClr val="4D4D4D"/>
              </a:buClr>
              <a:buSzPct val="60000"/>
              <a:buFont typeface="Wingdings" panose="05000000000000000000" pitchFamily="2" charset="2"/>
              <a:buChar char="l"/>
              <a:tabLst>
                <a:tab pos="560308" algn="l"/>
              </a:tabLst>
              <a:defRPr/>
            </a:pPr>
            <a:r>
              <a:rPr lang="en-US" altLang="zh-CN" sz="2000" kern="0" dirty="0" smtClean="0">
                <a:solidFill>
                  <a:srgbClr val="4D4D4D"/>
                </a:solidFill>
                <a:latin typeface="Arial" pitchFamily="34" charset="0"/>
                <a:ea typeface="微软雅黑" panose="020B0503020204020204" pitchFamily="34" charset="-122"/>
                <a:cs typeface="Arial" pitchFamily="34" charset="0"/>
              </a:rPr>
              <a:t>Assembles and produces communications gear, such as wireless, access network, optical transmission, microwave transmission, servers, and storage products.</a:t>
            </a:r>
          </a:p>
        </p:txBody>
      </p:sp>
      <p:grpSp>
        <p:nvGrpSpPr>
          <p:cNvPr id="10" name="组合 14"/>
          <p:cNvGrpSpPr/>
          <p:nvPr/>
        </p:nvGrpSpPr>
        <p:grpSpPr>
          <a:xfrm>
            <a:off x="678705" y="5214775"/>
            <a:ext cx="1625067" cy="633099"/>
            <a:chOff x="725" y="7544"/>
            <a:chExt cx="1700" cy="916"/>
          </a:xfrm>
        </p:grpSpPr>
        <p:sp>
          <p:nvSpPr>
            <p:cNvPr id="3" name="圆角矩形 2"/>
            <p:cNvSpPr/>
            <p:nvPr/>
          </p:nvSpPr>
          <p:spPr>
            <a:xfrm>
              <a:off x="725" y="7544"/>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6" name="Picture 2" descr="http://photos.prnewswire.com/prnfull/20150724/241802"/>
            <p:cNvPicPr>
              <a:picLocks noChangeAspect="1" noChangeArrowheads="1"/>
            </p:cNvPicPr>
            <p:nvPr/>
          </p:nvPicPr>
          <p:blipFill>
            <a:blip r:embed="rId3" cstate="print"/>
            <a:srcRect/>
            <a:stretch>
              <a:fillRect/>
            </a:stretch>
          </p:blipFill>
          <p:spPr bwMode="auto">
            <a:xfrm>
              <a:off x="887" y="7604"/>
              <a:ext cx="1376" cy="798"/>
            </a:xfrm>
            <a:prstGeom prst="rect">
              <a:avLst/>
            </a:prstGeom>
            <a:noFill/>
          </p:spPr>
        </p:pic>
      </p:grpSp>
      <p:grpSp>
        <p:nvGrpSpPr>
          <p:cNvPr id="11" name="组合 40"/>
          <p:cNvGrpSpPr/>
          <p:nvPr/>
        </p:nvGrpSpPr>
        <p:grpSpPr bwMode="auto">
          <a:xfrm>
            <a:off x="676793" y="1226803"/>
            <a:ext cx="3395435" cy="3455091"/>
            <a:chOff x="4932040" y="865630"/>
            <a:chExt cx="3895848" cy="3045382"/>
          </a:xfrm>
        </p:grpSpPr>
        <p:pic>
          <p:nvPicPr>
            <p:cNvPr id="208" name="Picture 2"/>
            <p:cNvPicPr>
              <a:picLocks noChangeAspect="1" noChangeArrowheads="1"/>
            </p:cNvPicPr>
            <p:nvPr/>
          </p:nvPicPr>
          <p:blipFill>
            <a:blip r:embed="rId4" cstate="print"/>
            <a:srcRect/>
            <a:stretch>
              <a:fillRect/>
            </a:stretch>
          </p:blipFill>
          <p:spPr bwMode="auto">
            <a:xfrm>
              <a:off x="4932040" y="865630"/>
              <a:ext cx="3895848" cy="3045382"/>
            </a:xfrm>
            <a:prstGeom prst="rect">
              <a:avLst/>
            </a:prstGeom>
            <a:noFill/>
            <a:ln w="9525">
              <a:noFill/>
              <a:miter lim="800000"/>
              <a:headEnd/>
              <a:tailEnd/>
            </a:ln>
          </p:spPr>
        </p:pic>
        <p:cxnSp>
          <p:nvCxnSpPr>
            <p:cNvPr id="209" name="直接箭头连接符 16"/>
            <p:cNvCxnSpPr/>
            <p:nvPr/>
          </p:nvCxnSpPr>
          <p:spPr bwMode="auto">
            <a:xfrm flipV="1">
              <a:off x="6948729" y="1618543"/>
              <a:ext cx="982854" cy="731153"/>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0" name="直接箭头连接符 19"/>
            <p:cNvCxnSpPr/>
            <p:nvPr/>
          </p:nvCxnSpPr>
          <p:spPr bwMode="auto">
            <a:xfrm flipH="1" flipV="1">
              <a:off x="6876407" y="1484717"/>
              <a:ext cx="72321" cy="864979"/>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1" name="直接箭头连接符 24"/>
            <p:cNvCxnSpPr/>
            <p:nvPr/>
          </p:nvCxnSpPr>
          <p:spPr bwMode="auto">
            <a:xfrm flipH="1">
              <a:off x="6012113" y="2338816"/>
              <a:ext cx="936616"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2" name="直接箭头连接符 27"/>
            <p:cNvCxnSpPr/>
            <p:nvPr/>
          </p:nvCxnSpPr>
          <p:spPr bwMode="auto">
            <a:xfrm flipH="1">
              <a:off x="5652879" y="2349696"/>
              <a:ext cx="1295850" cy="57447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3" name="直接箭头连接符 30"/>
            <p:cNvCxnSpPr/>
            <p:nvPr/>
          </p:nvCxnSpPr>
          <p:spPr bwMode="auto">
            <a:xfrm flipH="1">
              <a:off x="5867471" y="2349696"/>
              <a:ext cx="1081258" cy="151126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4" name="直接箭头连接符 33"/>
            <p:cNvCxnSpPr/>
            <p:nvPr/>
          </p:nvCxnSpPr>
          <p:spPr bwMode="auto">
            <a:xfrm>
              <a:off x="6948729" y="2349696"/>
              <a:ext cx="576197" cy="151126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5" name="直接箭头连接符 36"/>
            <p:cNvCxnSpPr/>
            <p:nvPr/>
          </p:nvCxnSpPr>
          <p:spPr bwMode="auto">
            <a:xfrm>
              <a:off x="6948729" y="2349696"/>
              <a:ext cx="935430" cy="57447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2" name="文本框 1"/>
          <p:cNvSpPr txBox="1"/>
          <p:nvPr/>
        </p:nvSpPr>
        <p:spPr>
          <a:xfrm>
            <a:off x="518110" y="4741333"/>
            <a:ext cx="1731881" cy="399146"/>
          </a:xfrm>
          <a:prstGeom prst="rect">
            <a:avLst/>
          </a:prstGeom>
          <a:noFill/>
        </p:spPr>
        <p:txBody>
          <a:bodyPr wrap="none" lIns="120966" tIns="60483" rIns="120966" bIns="60483" rtlCol="0">
            <a:spAutoFit/>
          </a:bodyPr>
          <a:lstStyle/>
          <a:p>
            <a:pPr algn="l"/>
            <a:r>
              <a:rPr lang="en-US" altLang="zh-CN" kern="0" dirty="0" smtClean="0">
                <a:solidFill>
                  <a:srgbClr val="000000">
                    <a:lumMod val="75000"/>
                    <a:lumOff val="25000"/>
                  </a:srgbClr>
                </a:solidFill>
                <a:latin typeface="Arial" pitchFamily="34" charset="0"/>
                <a:ea typeface="微软雅黑" panose="020B0503020204020204" pitchFamily="34" charset="-122"/>
                <a:cs typeface="Arial" pitchFamily="34" charset="0"/>
                <a:sym typeface="+mn-ea"/>
              </a:rPr>
              <a:t>Major partners</a:t>
            </a:r>
            <a:endParaRPr lang="zh-CN" altLang="en-US">
              <a:latin typeface="Arial" pitchFamily="34" charset="0"/>
              <a:cs typeface="Arial" pitchFamily="34" charset="0"/>
            </a:endParaRPr>
          </a:p>
        </p:txBody>
      </p:sp>
      <p:grpSp>
        <p:nvGrpSpPr>
          <p:cNvPr id="12" name="组合 13"/>
          <p:cNvGrpSpPr/>
          <p:nvPr/>
        </p:nvGrpSpPr>
        <p:grpSpPr>
          <a:xfrm>
            <a:off x="2503560" y="5214775"/>
            <a:ext cx="1625067" cy="633099"/>
            <a:chOff x="2659" y="7485"/>
            <a:chExt cx="1700" cy="916"/>
          </a:xfrm>
        </p:grpSpPr>
        <p:sp>
          <p:nvSpPr>
            <p:cNvPr id="5" name="圆角矩形 4"/>
            <p:cNvSpPr/>
            <p:nvPr/>
          </p:nvSpPr>
          <p:spPr>
            <a:xfrm>
              <a:off x="2659" y="7485"/>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0" name="Picture 9"/>
            <p:cNvPicPr>
              <a:picLocks noChangeAspect="1" noChangeArrowheads="1"/>
            </p:cNvPicPr>
            <p:nvPr/>
          </p:nvPicPr>
          <p:blipFill>
            <a:blip r:embed="rId5" cstate="print"/>
            <a:srcRect l="1500" t="13200" r="81000" b="79201"/>
            <a:stretch>
              <a:fillRect/>
            </a:stretch>
          </p:blipFill>
          <p:spPr bwMode="auto">
            <a:xfrm>
              <a:off x="2659" y="7708"/>
              <a:ext cx="1701" cy="461"/>
            </a:xfrm>
            <a:prstGeom prst="rect">
              <a:avLst/>
            </a:prstGeom>
            <a:noFill/>
            <a:ln w="9525">
              <a:noFill/>
              <a:miter lim="800000"/>
              <a:headEnd/>
              <a:tailEnd/>
            </a:ln>
          </p:spPr>
        </p:pic>
      </p:grpSp>
      <p:grpSp>
        <p:nvGrpSpPr>
          <p:cNvPr id="13" name="组合 9"/>
          <p:cNvGrpSpPr/>
          <p:nvPr/>
        </p:nvGrpSpPr>
        <p:grpSpPr>
          <a:xfrm>
            <a:off x="4328415" y="5214775"/>
            <a:ext cx="1625067" cy="633099"/>
            <a:chOff x="2940" y="10680"/>
            <a:chExt cx="1700" cy="916"/>
          </a:xfrm>
        </p:grpSpPr>
        <p:sp>
          <p:nvSpPr>
            <p:cNvPr id="6" name="圆角矩形 5"/>
            <p:cNvSpPr/>
            <p:nvPr/>
          </p:nvSpPr>
          <p:spPr>
            <a:xfrm>
              <a:off x="2940" y="10680"/>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1" name="Picture 11" descr="https://encrypted-tbn3.gstatic.com/images?q=tbn:ANd9GcToX_BaKByJ9cq8qxkwXwNLH72ebDlNXEyxbnvjDwwiP_i9y2ipIO-RobTV"/>
            <p:cNvPicPr>
              <a:picLocks noChangeAspect="1" noChangeArrowheads="1"/>
            </p:cNvPicPr>
            <p:nvPr/>
          </p:nvPicPr>
          <p:blipFill>
            <a:blip r:embed="rId6" cstate="print"/>
            <a:srcRect l="3200" t="28571" r="6400" b="28571"/>
            <a:stretch>
              <a:fillRect/>
            </a:stretch>
          </p:blipFill>
          <p:spPr bwMode="auto">
            <a:xfrm>
              <a:off x="3000" y="10929"/>
              <a:ext cx="1580" cy="420"/>
            </a:xfrm>
            <a:prstGeom prst="rect">
              <a:avLst/>
            </a:prstGeom>
            <a:noFill/>
            <a:ln w="9525">
              <a:noFill/>
              <a:miter lim="800000"/>
              <a:headEnd/>
              <a:tailEnd/>
            </a:ln>
          </p:spPr>
        </p:pic>
      </p:grpSp>
      <p:grpSp>
        <p:nvGrpSpPr>
          <p:cNvPr id="14" name="组合 10"/>
          <p:cNvGrpSpPr/>
          <p:nvPr/>
        </p:nvGrpSpPr>
        <p:grpSpPr>
          <a:xfrm>
            <a:off x="6153270" y="5214775"/>
            <a:ext cx="1626023" cy="633099"/>
            <a:chOff x="5189" y="10361"/>
            <a:chExt cx="1701" cy="916"/>
          </a:xfrm>
        </p:grpSpPr>
        <p:sp>
          <p:nvSpPr>
            <p:cNvPr id="7" name="圆角矩形 6"/>
            <p:cNvSpPr/>
            <p:nvPr/>
          </p:nvSpPr>
          <p:spPr>
            <a:xfrm>
              <a:off x="5189" y="10361"/>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4" name="Picture 2"/>
            <p:cNvPicPr>
              <a:picLocks noChangeAspect="1" noChangeArrowheads="1"/>
            </p:cNvPicPr>
            <p:nvPr/>
          </p:nvPicPr>
          <p:blipFill>
            <a:blip r:embed="rId7" cstate="print"/>
            <a:srcRect/>
            <a:stretch>
              <a:fillRect/>
            </a:stretch>
          </p:blipFill>
          <p:spPr bwMode="auto">
            <a:xfrm>
              <a:off x="5190" y="10615"/>
              <a:ext cx="1700" cy="410"/>
            </a:xfrm>
            <a:prstGeom prst="rect">
              <a:avLst/>
            </a:prstGeom>
            <a:noFill/>
            <a:ln w="9525">
              <a:noFill/>
              <a:miter lim="800000"/>
              <a:headEnd/>
              <a:tailEnd/>
            </a:ln>
            <a:effectLst/>
          </p:spPr>
        </p:pic>
      </p:grpSp>
      <p:grpSp>
        <p:nvGrpSpPr>
          <p:cNvPr id="15" name="组合 11"/>
          <p:cNvGrpSpPr/>
          <p:nvPr/>
        </p:nvGrpSpPr>
        <p:grpSpPr>
          <a:xfrm>
            <a:off x="7979081" y="5214775"/>
            <a:ext cx="1717792" cy="633099"/>
            <a:chOff x="7938" y="10181"/>
            <a:chExt cx="1797" cy="916"/>
          </a:xfrm>
        </p:grpSpPr>
        <p:sp>
          <p:nvSpPr>
            <p:cNvPr id="8" name="圆角矩形 7"/>
            <p:cNvSpPr/>
            <p:nvPr/>
          </p:nvSpPr>
          <p:spPr>
            <a:xfrm>
              <a:off x="7938" y="10181"/>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3" name="Picture 5" descr="https://encrypted-tbn3.gstatic.com/images?q=tbn:ANd9GcSSaG_l1T4cIBF_KS6o_BcQAFOuCvfzFDDVAIiqNXFo6mVk3DzipZ_SOg">
              <a:hlinkClick r:id="rId8"/>
            </p:cNvPr>
            <p:cNvPicPr>
              <a:picLocks noChangeAspect="1" noChangeArrowheads="1"/>
            </p:cNvPicPr>
            <p:nvPr/>
          </p:nvPicPr>
          <p:blipFill>
            <a:blip r:embed="rId9" cstate="print">
              <a:clrChange>
                <a:clrFrom>
                  <a:srgbClr val="FFFFFF">
                    <a:alpha val="100000"/>
                  </a:srgbClr>
                </a:clrFrom>
                <a:clrTo>
                  <a:srgbClr val="FFFFFF">
                    <a:alpha val="100000"/>
                    <a:alpha val="0"/>
                  </a:srgbClr>
                </a:clrTo>
              </a:clrChange>
            </a:blip>
            <a:srcRect/>
            <a:stretch>
              <a:fillRect/>
            </a:stretch>
          </p:blipFill>
          <p:spPr bwMode="auto">
            <a:xfrm>
              <a:off x="8069" y="10295"/>
              <a:ext cx="1666" cy="689"/>
            </a:xfrm>
            <a:prstGeom prst="rect">
              <a:avLst/>
            </a:prstGeom>
            <a:noFill/>
          </p:spPr>
        </p:pic>
      </p:grpSp>
      <p:grpSp>
        <p:nvGrpSpPr>
          <p:cNvPr id="16" name="组合 12"/>
          <p:cNvGrpSpPr/>
          <p:nvPr/>
        </p:nvGrpSpPr>
        <p:grpSpPr>
          <a:xfrm>
            <a:off x="9896660" y="5214775"/>
            <a:ext cx="1625067" cy="633099"/>
            <a:chOff x="13533" y="7466"/>
            <a:chExt cx="1700" cy="916"/>
          </a:xfrm>
        </p:grpSpPr>
        <p:sp>
          <p:nvSpPr>
            <p:cNvPr id="9" name="圆角矩形 8"/>
            <p:cNvSpPr/>
            <p:nvPr/>
          </p:nvSpPr>
          <p:spPr>
            <a:xfrm>
              <a:off x="13533" y="7466"/>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2" name="Picture 2" descr="https://encrypted-tbn1.gstatic.com/images?q=tbn:ANd9GcTzhYOCU-k3t5fc-t8CosyCGM-oGgpra9HgJxbVmwbCixWKoZR7l4-BRnqM">
              <a:hlinkClick r:id="rId10"/>
            </p:cNvPr>
            <p:cNvPicPr>
              <a:picLocks noChangeAspect="1" noChangeArrowheads="1"/>
            </p:cNvPicPr>
            <p:nvPr/>
          </p:nvPicPr>
          <p:blipFill>
            <a:blip r:embed="rId11" cstate="print"/>
            <a:srcRect/>
            <a:stretch>
              <a:fillRect/>
            </a:stretch>
          </p:blipFill>
          <p:spPr bwMode="auto">
            <a:xfrm>
              <a:off x="13919" y="7584"/>
              <a:ext cx="930" cy="682"/>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27230</TotalTime>
  <Words>1736</Words>
  <Application>Microsoft Office PowerPoint</Application>
  <PresentationFormat>Custom</PresentationFormat>
  <Paragraphs>294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2_主题1</vt:lpstr>
      <vt:lpstr>PowerPoint Presentation</vt:lpstr>
      <vt:lpstr>Huawei: A private, independent company wholly-owned by its employees</vt:lpstr>
      <vt:lpstr>ICT is a major and high-potential sector of the economy</vt:lpstr>
      <vt:lpstr>ICT boosts efficiency and drives industry transformation</vt:lpstr>
      <vt:lpstr>ICT is enabling a better, more efficient government</vt:lpstr>
      <vt:lpstr>Developing a ready pool of tech professionals to support industry development</vt:lpstr>
      <vt:lpstr>Huawei in Europe: A collaborative industry contributor</vt:lpstr>
      <vt:lpstr>Huawei in Europe</vt:lpstr>
      <vt:lpstr>Huawei's European Logistics Center in Hungary</vt:lpstr>
      <vt:lpstr>Helping European operators maintain their leadership</vt:lpstr>
      <vt:lpstr>Helping SMEs grow</vt:lpstr>
      <vt:lpstr>Continuing to increase R&amp;D investment in Europe</vt:lpstr>
      <vt:lpstr>PowerPoint Presentation</vt:lpstr>
      <vt:lpstr>Huawei plans to invest US$1 billion to support global developers; the next focus of the plan will be European developers</vt:lpstr>
      <vt:lpstr>Continuing to R&amp;D investment in Belgium</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聚焦战略，有效增长</dc:title>
  <dc:creator>z42303</dc:creator>
  <cp:lastModifiedBy>DECADT Brigitte</cp:lastModifiedBy>
  <cp:revision>2105</cp:revision>
  <dcterms:created xsi:type="dcterms:W3CDTF">2012-12-20T06:01:13Z</dcterms:created>
  <dcterms:modified xsi:type="dcterms:W3CDTF">2017-03-27T07:52:44Z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(7)bgET8Uk0G22KfnmxihwaYTYKuV2EJDU3W/8JGNaLqPqPzsIkQPkF1I3jfcHWQ8npA2hgz0d6_x000d_ fxeDyhVKrTpcjs5nimdv/KqdX2LBrSnYTGJSDt+apWHdIuvNljXcR15ptZJSWkTDqyGs1V6w_x000d_ ADfamYNsmKOUB2nDjGZsrWJkqLUQX30ssWInlv8fDJi6YbHdb9+VCSO/Tvrh0L4gup4noYtu_x000d_ v5xHcA5cwQbzmIzzXi</vt:lpwstr>
  </property>
  <property fmtid="{D5CDD505-2E9C-101B-9397-08002B2CF9AE}" pid="3" name="_ms_pID_7253431">
    <vt:lpwstr>+3Wu07H6os/vt/C5eZxlfNprC6ty+tl5v3xBiKRiSFwHcxkfGbwk0i_x000d_ 0Sjw3pQuTygPlD1e1bcyR828PMu9VwUcJxhUIFbqo5LxxMUoTw2x6ELdHcUKpJmij7UB1eY9_x000d_ wnP1wly+12MH974pS4k12RC+WQouDIplLrpWmebjG6iZrG4tV/LnecBK9Q4FkOwKGImFjANZ_x000d_ hh488q3rNLsvYWLK4hF3+N6q/ftzQPI9z68D</vt:lpwstr>
  </property>
  <property fmtid="{D5CDD505-2E9C-101B-9397-08002B2CF9AE}" pid="4" name="_ms_pID_7253432">
    <vt:lpwstr>AJdufHLjQHPFjKpC8xUDSgIQ2utIPNyww+Tu_x000d_ Kr7vrwkqbiSgXGjAoB+yvyCAayVFH2EdKcRYRpXKk6RiwxGi68d1w79lxY3waQm+PlfSEiuy_x000d_ f4qVjTTLTNpUhCdpnHLUQCIlG9vb7SlC9mEE01ToCTe8MscY6CduaSdQ87wU5rplKCXUZJd8_x000d_ 4Ny7kE7Al0SozE/I4KfaD3M1HGtLNY/CPmIN9n5CtDT9iqHD1/5AsJ</vt:lpwstr>
  </property>
  <property fmtid="{D5CDD505-2E9C-101B-9397-08002B2CF9AE}" pid="5" name="_ms_pID_7253433">
    <vt:lpwstr>39MvTRbo9y2JADihn7_x000d_ kURx8BxkwVLhgOuWunv1TDOmNtmorHB+3PI+IOk1QeBW4fHBZx/Nok8YuYlB9V2F9s1vnfOZ_x000d_ cBll+5tf6TvDktdlIOWCk3wNiBX6XfjtrkviUTqS0t9FZ7xMf4pz0WYsH3JMXVPWxaLesyqw_x000d_ UQGFl2gDOuoXU3B1hKliPi8KhE968pfah/du+Mu3BjDlANBKkWSRbbSda61jZy9D5K9tay+2</vt:lpwstr>
  </property>
  <property fmtid="{D5CDD505-2E9C-101B-9397-08002B2CF9AE}" pid="6" name="_ms_pID_7253434">
    <vt:lpwstr>_x000d_ iXAhUD7qnI58SUnP4BpEivfVgpy6ySuIIdTzLJsOWEnDZILDy/bGrSl1Z+7bsR3riMnXkgAP_x000d_ FgtsGU1gij65Vb4DjdOIGmu2jVVLd2RRcOgUQrmgkDOoKi/GLE7W5cGRiyzGFX9gbA9C8uDM_x000d_ T87WTRhRbTDdlS2qXqAdRE42E1pZ6ClFJXDKct82bFq6MCO8JBTYgD0Qnr2oqjwMOfjNbGf0_x000d_ gsR6fZNWYjV4hw7X</vt:lpwstr>
  </property>
  <property fmtid="{D5CDD505-2E9C-101B-9397-08002B2CF9AE}" pid="7" name="_ms_pID_7253435">
    <vt:lpwstr>ZsTScB4JHHzC2Z3osPu3k4/3UhTcnOe/DXPv+5n3usOnuM5ENAS5Ur9z_x000d_ fTkmzQ0L6ivMDsauaNXx3OZrlLVZ4jBR29MwjYqQMPS4VnzLFSiO3hsCdeZpQckIlgAop4Kd_x000d_ ppmHhk5f2GVYEODhE30PA051ilw7uaCzx/018qSnLX8QoZPXHRjlc76ypJfihsZyeiDLYWp/_x000d_ Sltga79lD5mrXVSEUq25pm3W8dt6L7rx5o</vt:lpwstr>
  </property>
  <property fmtid="{D5CDD505-2E9C-101B-9397-08002B2CF9AE}" pid="8" name="_ms_pID_7253436">
    <vt:lpwstr>JZ/1NcJqsx/WZfAqBOuD/nUYBAgs8ck0IkKhQD_x000d_ Y5nxPrmsJM1gvc6p7TIBOuPyUCGN2q+Y3Gj2pAPZQbZs95WWyNpaol83tdC6pwgz0d/bUKJ/_x000d_ 95XD/u6CQeytUYFWfEZgwPmPXoqwiYKD9O0bQxnbiVemIMVnVC4o0AouGPJq+ia3YP8=</vt:lpwstr>
  </property>
  <property fmtid="{D5CDD505-2E9C-101B-9397-08002B2CF9AE}" pid="9" name="_new_ms_pID_72543">
    <vt:lpwstr>(3)lfr/xgafbN/Qkt/WfWRnSYz3gHQrafxB2ilMdo1XB1Zra4RD2xiObru8kbSWf4mXqZDgEg20
J0X++CK2DeJokLFQ1EW7rjIsk9pR5lk5UeklSDgHggIUuaCNo6wEKuyCx4F8BPu+1sXA694M
VryiDAGJSb9XHjeWulC7UvG4Ht487ctNbAwVvWl0wxnpB2f1sXwgtpQgudv2umvV2eLagVkB
zfJ/sIXL6NBlc64+T/</vt:lpwstr>
  </property>
  <property fmtid="{D5CDD505-2E9C-101B-9397-08002B2CF9AE}" pid="10" name="_new_ms_pID_725431">
    <vt:lpwstr>CQAt/lnNX9pKAttvvv5Vs6KfSYII7msOU79xk/gaczaUveAFhh8JrJ
7H1/4S1LEpNYmEaTeD/WEBbLp4WHtnLXXXABPM4KFF6EzRlXV6lJjuRleYywuj5RgVcnV39Q
5P4QPIqvfYypHT1qJT41prRL0Cds1gXN3Zu5MH25v5aBPoDcIe2kzR7xv4Mhyb2CQNq77SxI
mFtGCyw/4qzdL/4eEU8srYTrOHnNpjrFnlBR</vt:lpwstr>
  </property>
  <property fmtid="{D5CDD505-2E9C-101B-9397-08002B2CF9AE}" pid="11" name="_new_ms_pID_725432">
    <vt:lpwstr>J2Q/B/p/C8os77wgD5F6RhKmkhT9d8q/3H6t
wMtKdUhfA4gb9ijvf3N4acPt8OD8b4FE8csBaeMqtrdArSouze61qNGrFkZoujdgSqfzPzGb
</vt:lpwstr>
  </property>
  <property fmtid="{D5CDD505-2E9C-101B-9397-08002B2CF9AE}" pid="12" name="_new_ms_pID_725433">
    <vt:lpwstr>39XoLuRcSop6Ob61j4_x000d_
vFgLrrAZjBBkj7VTt54u074aUUt/HuSxeNTKzo98Fb9th0hMBNQf6lB3uU9CGYanwW9D1qmJ_x000d_
LWaQ+/zlg+fn2/lMv6/uzhd7qnIznq2j8tzy4BSOes9pmZc3oon5dgi6KviLjQ==</vt:lpwstr>
  </property>
  <property fmtid="{D5CDD505-2E9C-101B-9397-08002B2CF9AE}" pid="13" name="_new_ms_pID_72543_00">
    <vt:lpwstr>_new_ms_pID_72543</vt:lpwstr>
  </property>
  <property fmtid="{D5CDD505-2E9C-101B-9397-08002B2CF9AE}" pid="14" name="_new_ms_pID_725431_00">
    <vt:lpwstr>_new_ms_pID_725431</vt:lpwstr>
  </property>
  <property fmtid="{D5CDD505-2E9C-101B-9397-08002B2CF9AE}" pid="15" name="_new_ms_pID_725432_00">
    <vt:lpwstr>_new_ms_pID_725432</vt:lpwstr>
  </property>
  <property fmtid="{D5CDD505-2E9C-101B-9397-08002B2CF9AE}" pid="16" name="_new_ms_pID_725433_00">
    <vt:lpwstr>_new_ms_pID_725433</vt:lpwstr>
  </property>
  <property fmtid="{D5CDD505-2E9C-101B-9397-08002B2CF9AE}" pid="17" name="_2015_ms_pID_725343">
    <vt:lpwstr>(3)3tDnRaHtZBxOmodi0S0MUQAITjl1Ntr3HKL7DS6/dyndRNQzssKDPbfF8A17UyhLlkmmF9E/
yu2mqYIxT0F0zN1DRLToCTN4Ms5S29lx77uZ2F0XgyjGAE/F+mBfb3l7gq8fTuyrUU4hAiy5
AJ2XEd9JSVfPaO3DBIPDoDuWNLw7/VeMVQxs+5l7wKoK5nOhC7P2yruRPA9CiawMtDr49VvU
UT4tp09PYx8BDJvmoF</vt:lpwstr>
  </property>
  <property fmtid="{D5CDD505-2E9C-101B-9397-08002B2CF9AE}" pid="18" name="_2015_ms_pID_7253431">
    <vt:lpwstr>y6T8k3oBk/lxGAvkmjMTO0MpAYMVwZJtPvJ+r6GcSNJxehgLIUoX9z
IED2hJVeblwjTc/mOYSqP/6T2tYG00DC5DgY/X+pxYlPzQAn6W2VmAheD3Ufs8o9t9ATs1A7
4NPXPhffRPFpCmbpE+BgE5ZeabeTFXe2xJUglR4m57Pf7CP5NUEAEq0nYP+5rOhE4b62y+BF
YLI6LJHZaG/bHx/O21KcBJZZXUTo6cGlF/So</vt:lpwstr>
  </property>
  <property fmtid="{D5CDD505-2E9C-101B-9397-08002B2CF9AE}" pid="19" name="_2015_ms_pID_7253432">
    <vt:lpwstr>YDjzGlI8tdDHvi1/WOFOS8g=</vt:lpwstr>
  </property>
  <property fmtid="{D5CDD505-2E9C-101B-9397-08002B2CF9AE}" pid="20" name="_readonly">
    <vt:lpwstr/>
  </property>
  <property fmtid="{D5CDD505-2E9C-101B-9397-08002B2CF9AE}" pid="21" name="_change">
    <vt:lpwstr/>
  </property>
  <property fmtid="{D5CDD505-2E9C-101B-9397-08002B2CF9AE}" pid="22" name="_full-control">
    <vt:lpwstr/>
  </property>
  <property fmtid="{D5CDD505-2E9C-101B-9397-08002B2CF9AE}" pid="23" name="sflag">
    <vt:lpwstr>1487931573</vt:lpwstr>
  </property>
</Properties>
</file>